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diagrams/colors11.xml" ContentType="application/vnd.openxmlformats-officedocument.drawingml.diagramColors+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diagrams/layout9.xml" ContentType="application/vnd.openxmlformats-officedocument.drawingml.diagramLayout+xml"/>
  <Override PartName="/ppt/diagrams/data13.xml" ContentType="application/vnd.openxmlformats-officedocument.drawingml.diagramData+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diagrams/layout1.xml" ContentType="application/vnd.openxmlformats-officedocument.drawingml.diagramLayout+xml"/>
  <Override PartName="/ppt/diagrams/data2.xml" ContentType="application/vnd.openxmlformats-officedocument.drawingml.diagramData+xml"/>
  <Override PartName="/ppt/tags/tag30.xml" ContentType="application/vnd.openxmlformats-officedocument.presentationml.tags+xml"/>
  <Override PartName="/ppt/diagrams/colors4.xml" ContentType="application/vnd.openxmlformats-officedocument.drawingml.diagramColors+xml"/>
  <Override PartName="/ppt/diagrams/colors16.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diagrams/drawing3.xml" ContentType="application/vnd.ms-office.drawingml.diagramDrawing+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diagrams/quickStyle3.xml" ContentType="application/vnd.openxmlformats-officedocument.drawingml.diagramStyle+xml"/>
  <Override PartName="/ppt/tags/tag101.xml" ContentType="application/vnd.openxmlformats-officedocument.presentationml.tags+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tags/tag93.xml" ContentType="application/vnd.openxmlformats-officedocument.presentationml.tags+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diagrams/drawing8.xml" ContentType="application/vnd.ms-office.drawingml.diagramDrawing+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drawing11.xml" ContentType="application/vnd.ms-office.drawingml.diagramDrawing+xml"/>
  <Override PartName="/ppt/notesSlides/notesSlide4.xml" ContentType="application/vnd.openxmlformats-officedocument.presentationml.notesSlide+xml"/>
  <Override PartName="/ppt/tags/tag20.xml" ContentType="application/vnd.openxmlformats-officedocument.presentationml.tags+xml"/>
  <Override PartName="/ppt/tags/tag106.xml" ContentType="application/vnd.openxmlformats-officedocument.presentationml.tag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tags/tag113.xml" ContentType="application/vnd.openxmlformats-officedocument.presentationml.tags+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diagrams/data15.xml" ContentType="application/vnd.openxmlformats-officedocument.drawingml.diagramData+xml"/>
  <Override PartName="/ppt/tags/tag98.xml" ContentType="application/vnd.openxmlformats-officedocument.presentationml.tags+xml"/>
  <Override PartName="/ppt/tags/tag102.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Override PartName="/ppt/diagrams/data11.xml" ContentType="application/vnd.openxmlformats-officedocument.drawingml.diagramData+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diagrams/layout7.xml" ContentType="application/vnd.openxmlformats-officedocument.drawingml.diagramLayout+xml"/>
  <Override PartName="/ppt/diagrams/data8.xml" ContentType="application/vnd.openxmlformats-officedocument.drawingml.diagramData+xml"/>
  <Override PartName="/ppt/tags/tag94.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notesSlides/notesSlide21.xml" ContentType="application/vnd.openxmlformats-officedocument.presentationml.notesSlide+xml"/>
  <Override PartName="/ppt/diagrams/drawing9.xml" ContentType="application/vnd.ms-office.drawingml.diagramDrawing+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tags/tag107.xml" ContentType="application/vnd.openxmlformats-officedocument.presentationml.tags+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diagrams/layout11.xml" ContentType="application/vnd.openxmlformats-officedocument.drawingml.diagramLayout+xml"/>
  <Override PartName="/ppt/diagrams/colors14.xml" ContentType="application/vnd.openxmlformats-officedocument.drawingml.diagramColors+xml"/>
  <Override PartName="/ppt/tags/tag114.xml" ContentType="application/vnd.openxmlformats-officedocument.presentationml.tags+xml"/>
  <Override PartName="/ppt/diagrams/drawing5.xml" ContentType="application/vnd.ms-office.drawingml.diagramDrawing+xml"/>
  <Override PartName="/ppt/notesSlides/notesSlide1.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notesSlides/notesSlide19.xml" ContentType="application/vnd.openxmlformats-officedocument.presentationml.notesSlide+xml"/>
  <Override PartName="/ppt/tags/tag99.xml" ContentType="application/vnd.openxmlformats-officedocument.presentationml.tags+xml"/>
  <Override PartName="/ppt/tags/tag110.xml" ContentType="application/vnd.openxmlformats-officedocument.presentationml.tags+xml"/>
  <Override PartName="/ppt/diagrams/drawing1.xml" ContentType="application/vnd.ms-office.drawingml.diagramDrawing+xml"/>
  <Override PartName="/ppt/slides/slide24.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notesSlides/notesSlide15.xml" ContentType="application/vnd.openxmlformats-officedocument.presentationml.notesSlide+xml"/>
  <Override PartName="/ppt/diagrams/data9.xml" ContentType="application/vnd.openxmlformats-officedocument.drawingml.diagramData+xml"/>
  <Override PartName="/ppt/diagrams/quickStyle16.xml" ContentType="application/vnd.openxmlformats-officedocument.drawingml.diagramStyle+xml"/>
  <Override PartName="/ppt/tags/tag95.xml" ContentType="application/vnd.openxmlformats-officedocument.presentationml.tags+xml"/>
  <Override PartName="/ppt/slides/slide20.xml" ContentType="application/vnd.openxmlformats-officedocument.presentationml.slide+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diagrams/layout4.xml" ContentType="application/vnd.openxmlformats-officedocument.drawingml.diagramLayout+xml"/>
  <Override PartName="/ppt/notesSlides/notesSlide22.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notesSlides/notesSlide11.xml" ContentType="application/vnd.openxmlformats-officedocument.presentationml.notesSlide+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drawing13.xml" ContentType="application/vnd.ms-office.drawingml.diagramDrawing+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diagrams/drawing6.xml" ContentType="application/vnd.ms-office.drawingml.diagramDrawing+xml"/>
  <Override PartName="/ppt/slides/slide8.xml" ContentType="application/vnd.openxmlformats-officedocument.presentationml.slide+xml"/>
  <Override PartName="/ppt/tags/tag11.xml" ContentType="application/vnd.openxmlformats-officedocument.presentationml.tags+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tags/tag115.xml" ContentType="application/vnd.openxmlformats-officedocument.presentationml.tags+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diagrams/quickStyle2.xml" ContentType="application/vnd.openxmlformats-officedocument.drawingml.diagramStyle+xml"/>
  <Override PartName="/ppt/tags/tag111.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Default Extension="fntdata" ContentType="application/x-fontdata"/>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diagrams/layout13.xml" ContentType="application/vnd.openxmlformats-officedocument.drawingml.diagramLayout+xml"/>
  <Override PartName="/ppt/tags/tag116.xml" ContentType="application/vnd.openxmlformats-officedocument.presentationml.tags+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diagrams/quickStyle7.xml" ContentType="application/vnd.openxmlformats-officedocument.drawingml.diagramStyle+xml"/>
  <Override PartName="/ppt/tags/tag105.xml" ContentType="application/vnd.openxmlformats-officedocument.presentationml.tags+xml"/>
  <Override PartName="/ppt/notesSlides/notesSlide3.xml" ContentType="application/vnd.openxmlformats-officedocument.presentationml.notesSlide+xml"/>
  <Override PartName="/ppt/diagrams/colors12.xml" ContentType="application/vnd.openxmlformats-officedocument.drawingml.diagramColors+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notesSlides/notesSlide17.xml" ContentType="application/vnd.openxmlformats-officedocument.presentationml.notesSlide+xml"/>
  <Override PartName="/ppt/tags/tag97.xml" ContentType="application/vnd.openxmlformats-officedocument.presentationml.tags+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diagrams/layout2.xml" ContentType="application/vnd.openxmlformats-officedocument.drawingml.diagramLayout+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64" r:id="rId2"/>
    <p:sldId id="265" r:id="rId3"/>
    <p:sldId id="267" r:id="rId4"/>
    <p:sldId id="328" r:id="rId5"/>
    <p:sldId id="270" r:id="rId6"/>
    <p:sldId id="323" r:id="rId7"/>
    <p:sldId id="310" r:id="rId8"/>
    <p:sldId id="327" r:id="rId9"/>
    <p:sldId id="284" r:id="rId10"/>
    <p:sldId id="288" r:id="rId11"/>
    <p:sldId id="289" r:id="rId12"/>
    <p:sldId id="319" r:id="rId13"/>
    <p:sldId id="322" r:id="rId14"/>
    <p:sldId id="297" r:id="rId15"/>
    <p:sldId id="318" r:id="rId16"/>
    <p:sldId id="320" r:id="rId17"/>
    <p:sldId id="268" r:id="rId18"/>
    <p:sldId id="307" r:id="rId19"/>
    <p:sldId id="305" r:id="rId20"/>
    <p:sldId id="313" r:id="rId21"/>
    <p:sldId id="302" r:id="rId22"/>
    <p:sldId id="324" r:id="rId23"/>
    <p:sldId id="325" r:id="rId24"/>
    <p:sldId id="316" r:id="rId25"/>
    <p:sldId id="308" r:id="rId26"/>
  </p:sldIdLst>
  <p:sldSz cx="12192000" cy="6858000"/>
  <p:notesSz cx="6858000" cy="9144000"/>
  <p:embeddedFontLst>
    <p:embeddedFont>
      <p:font typeface="Calibri" pitchFamily="34" charset="0"/>
      <p:regular r:id="rId28"/>
      <p:bold r:id="rId29"/>
      <p:italic r:id="rId30"/>
      <p:boldItalic r:id="rId31"/>
    </p:embeddedFont>
    <p:embeddedFont>
      <p:font typeface="微软雅黑" pitchFamily="34" charset="-122"/>
      <p:regular r:id="rId32"/>
      <p:bold r:id="rId33"/>
    </p:embeddedFont>
    <p:embeddedFont>
      <p:font typeface="汉仪晓波花月圆W" charset="-122"/>
      <p:regular r:id="rId34"/>
    </p:embeddedFont>
    <p:embeddedFont>
      <p:font typeface="汉仪长美黑简" charset="-122"/>
      <p:regular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191A"/>
    <a:srgbClr val="A6231B"/>
    <a:srgbClr val="26262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7" autoAdjust="0"/>
    <p:restoredTop sz="94660"/>
  </p:normalViewPr>
  <p:slideViewPr>
    <p:cSldViewPr snapToGrid="0">
      <p:cViewPr varScale="1">
        <p:scale>
          <a:sx n="108" d="100"/>
          <a:sy n="108" d="100"/>
        </p:scale>
        <p:origin x="-80" y="-18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57.png"/></Relationships>
</file>

<file path=ppt/diagrams/_rels/data10.xml.rels><?xml version="1.0" encoding="UTF-8" standalone="yes"?>
<Relationships xmlns="http://schemas.openxmlformats.org/package/2006/relationships"><Relationship Id="rId1" Type="http://schemas.openxmlformats.org/officeDocument/2006/relationships/image" Target="../media/image67.jpeg"/></Relationships>
</file>

<file path=ppt/diagrams/_rels/data11.xml.rels><?xml version="1.0" encoding="UTF-8" standalone="yes"?>
<Relationships xmlns="http://schemas.openxmlformats.org/package/2006/relationships"><Relationship Id="rId1" Type="http://schemas.openxmlformats.org/officeDocument/2006/relationships/image" Target="../media/image68.png"/></Relationships>
</file>

<file path=ppt/diagrams/_rels/data12.xml.rels><?xml version="1.0" encoding="UTF-8" standalone="yes"?>
<Relationships xmlns="http://schemas.openxmlformats.org/package/2006/relationships"><Relationship Id="rId1" Type="http://schemas.openxmlformats.org/officeDocument/2006/relationships/image" Target="../media/image69.png"/></Relationships>
</file>

<file path=ppt/diagrams/_rels/data13.xml.rels><?xml version="1.0" encoding="UTF-8" standalone="yes"?>
<Relationships xmlns="http://schemas.openxmlformats.org/package/2006/relationships"><Relationship Id="rId1" Type="http://schemas.openxmlformats.org/officeDocument/2006/relationships/image" Target="../media/image70.png"/></Relationships>
</file>

<file path=ppt/diagrams/_rels/data14.xml.rels><?xml version="1.0" encoding="UTF-8" standalone="yes"?>
<Relationships xmlns="http://schemas.openxmlformats.org/package/2006/relationships"><Relationship Id="rId1" Type="http://schemas.openxmlformats.org/officeDocument/2006/relationships/image" Target="../media/image71.png"/></Relationships>
</file>

<file path=ppt/diagrams/_rels/data16.xml.rels><?xml version="1.0" encoding="UTF-8" standalone="yes"?>
<Relationships xmlns="http://schemas.openxmlformats.org/package/2006/relationships"><Relationship Id="rId1" Type="http://schemas.openxmlformats.org/officeDocument/2006/relationships/image" Target="../media/image72.png"/></Relationships>
</file>

<file path=ppt/diagrams/_rels/data2.xml.rels><?xml version="1.0" encoding="UTF-8" standalone="yes"?>
<Relationships xmlns="http://schemas.openxmlformats.org/package/2006/relationships"><Relationship Id="rId1" Type="http://schemas.openxmlformats.org/officeDocument/2006/relationships/image" Target="../media/image58.png"/></Relationships>
</file>

<file path=ppt/diagrams/_rels/data3.xml.rels><?xml version="1.0" encoding="UTF-8" standalone="yes"?>
<Relationships xmlns="http://schemas.openxmlformats.org/package/2006/relationships"><Relationship Id="rId1" Type="http://schemas.openxmlformats.org/officeDocument/2006/relationships/image" Target="../media/image59.png"/></Relationships>
</file>

<file path=ppt/diagrams/_rels/data4.xml.rels><?xml version="1.0" encoding="UTF-8" standalone="yes"?>
<Relationships xmlns="http://schemas.openxmlformats.org/package/2006/relationships"><Relationship Id="rId1" Type="http://schemas.openxmlformats.org/officeDocument/2006/relationships/image" Target="../media/image60.png"/></Relationships>
</file>

<file path=ppt/diagrams/_rels/data5.xml.rels><?xml version="1.0" encoding="UTF-8" standalone="yes"?>
<Relationships xmlns="http://schemas.openxmlformats.org/package/2006/relationships"><Relationship Id="rId1" Type="http://schemas.openxmlformats.org/officeDocument/2006/relationships/image" Target="../media/image61.png"/></Relationships>
</file>

<file path=ppt/diagrams/_rels/data6.xml.rels><?xml version="1.0" encoding="UTF-8" standalone="yes"?>
<Relationships xmlns="http://schemas.openxmlformats.org/package/2006/relationships"><Relationship Id="rId1" Type="http://schemas.openxmlformats.org/officeDocument/2006/relationships/image" Target="../media/image62.png"/></Relationships>
</file>

<file path=ppt/diagrams/_rels/data7.xml.rels><?xml version="1.0" encoding="UTF-8" standalone="yes"?>
<Relationships xmlns="http://schemas.openxmlformats.org/package/2006/relationships"><Relationship Id="rId1" Type="http://schemas.openxmlformats.org/officeDocument/2006/relationships/image" Target="../media/image63.png"/></Relationships>
</file>

<file path=ppt/diagrams/_rels/data8.xml.rels><?xml version="1.0" encoding="UTF-8" standalone="yes"?>
<Relationships xmlns="http://schemas.openxmlformats.org/package/2006/relationships"><Relationship Id="rId1" Type="http://schemas.openxmlformats.org/officeDocument/2006/relationships/image" Target="../media/image64.png"/></Relationships>
</file>

<file path=ppt/diagrams/_rels/data9.xml.rels><?xml version="1.0" encoding="UTF-8" standalone="yes"?>
<Relationships xmlns="http://schemas.openxmlformats.org/package/2006/relationships"><Relationship Id="rId1" Type="http://schemas.openxmlformats.org/officeDocument/2006/relationships/image" Target="../media/image6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831.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921.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931.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941.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951.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961.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971.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9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84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85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86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871.png"/></Relationships>
</file>

<file path=ppt/diagrams/_rels/drawing6.xml.rels><?xml version="1.0" encoding="UTF-8" standalone="yes"?>
<Relationships xmlns="http://schemas.openxmlformats.org/package/2006/relationships"><Relationship Id="rId1" Type="http://schemas.openxmlformats.org/officeDocument/2006/relationships/image" Target="../media/image881.png"/></Relationships>
</file>

<file path=ppt/diagrams/_rels/drawing7.xml.rels><?xml version="1.0" encoding="UTF-8" standalone="yes"?>
<Relationships xmlns="http://schemas.openxmlformats.org/package/2006/relationships"><Relationship Id="rId1" Type="http://schemas.openxmlformats.org/officeDocument/2006/relationships/image" Target="../media/image891.png"/></Relationships>
</file>

<file path=ppt/diagrams/_rels/drawing8.xml.rels><?xml version="1.0" encoding="UTF-8" standalone="yes"?>
<Relationships xmlns="http://schemas.openxmlformats.org/package/2006/relationships"><Relationship Id="rId1" Type="http://schemas.openxmlformats.org/officeDocument/2006/relationships/image" Target="../media/image90.png"/></Relationships>
</file>

<file path=ppt/diagrams/_rels/drawing9.xml.rels><?xml version="1.0" encoding="UTF-8" standalone="yes"?>
<Relationships xmlns="http://schemas.openxmlformats.org/package/2006/relationships"><Relationship Id="rId1" Type="http://schemas.openxmlformats.org/officeDocument/2006/relationships/image" Target="../media/image911.png"/></Relationships>
</file>

<file path=ppt/diagrams/colors1.xml><?xml version="1.0" encoding="utf-8"?>
<dgm:colorsDef xmlns:dgm="http://schemas.openxmlformats.org/drawingml/2006/diagram" xmlns:a="http://schemas.openxmlformats.org/drawingml/2006/main" uniqueId="urn:microsoft.com/office/officeart/2005/8/colors/accent4_2#1">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10">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11">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12">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13">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2#14">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15">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16">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2">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3">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4">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5">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6">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7">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8">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9">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1" qsCatId="simple" csTypeId="urn:microsoft.com/office/officeart/2005/8/colors/accent4_2#1"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a:extLst>
              <a:ext uri="{28A0092B-C50C-407E-A947-70E740481C1C}">
                <a14:useLocalDpi xmlns:a14="http://schemas.microsoft.com/office/drawing/2010/main" xmlns="" val="0"/>
              </a:ext>
            </a:extLst>
          </a:blip>
          <a:srcRect/>
          <a:stretch>
            <a:fillRect/>
          </a:stretch>
        </a:blipFill>
        <a:ln>
          <a:no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10" qsCatId="simple" csTypeId="urn:microsoft.com/office/officeart/2005/8/colors/accent4_2#10"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a:extLst>
              <a:ext uri="{28A0092B-C50C-407E-A947-70E740481C1C}">
                <a14:useLocalDpi xmlns:a14="http://schemas.microsoft.com/office/drawing/2010/main" xmlns="" val="0"/>
              </a:ext>
            </a:extLst>
          </a:blip>
          <a:srcRect/>
          <a:stretch>
            <a:fillRect l="-7000" r="-7000"/>
          </a:stretch>
        </a:blipFill>
        <a:ln>
          <a:solidFill>
            <a:srgbClr val="17DCF1"/>
          </a:solid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11" qsCatId="simple" csTypeId="urn:microsoft.com/office/officeart/2005/8/colors/accent4_2#11"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a:stretch>
        </a:blipFill>
        <a:ln>
          <a:no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12" qsCatId="simple" csTypeId="urn:microsoft.com/office/officeart/2005/8/colors/accent4_2#12"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a:stretch>
        </a:blipFill>
        <a:ln>
          <a:no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13" qsCatId="simple" csTypeId="urn:microsoft.com/office/officeart/2005/8/colors/accent4_2#13"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a:stretch>
        </a:blipFill>
        <a:ln>
          <a:no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2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14" qsCatId="simple" csTypeId="urn:microsoft.com/office/officeart/2005/8/colors/accent4_2#14"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a:stretch>
        </a:blipFill>
        <a:ln>
          <a:no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3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15" qsCatId="simple" csTypeId="urn:microsoft.com/office/officeart/2005/8/colors/accent4_2#15" csCatId="accent4" phldr="1"/>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Lst>
  <dgm:cxnLst>
    <dgm:cxn modelId="{4D362410-8F4C-4792-A1EA-B916ED69B10B}" type="presOf" srcId="{89FCBF4F-8379-4DE0-A8DA-6624D647E6B4}" destId="{4D5821FA-FA56-432B-BC47-D7830D413B45}" srcOrd="0" destOrd="0" presId="urn:microsoft.com/office/officeart/2008/layout/CircularPictureCallout"/>
    <dgm:cxn modelId="{E4021B2E-AD66-42E6-B7F8-756F31E2E778}" type="presParOf" srcId="{4D5821FA-FA56-432B-BC47-D7830D413B45}" destId="{5E9B0700-AF02-4094-B216-BD1E83CA2952}" srcOrd="0" destOrd="0" presId="urn:microsoft.com/office/officeart/2008/layout/CircularPictureCallout"/>
  </dgm:cxnLst>
  <dgm:bg/>
  <dgm:whole/>
  <dgm:extLst>
    <a:ext uri="http://schemas.microsoft.com/office/drawing/2008/diagram">
      <dsp:dataModelExt xmlns:dsp="http://schemas.microsoft.com/office/drawing/2008/diagram" xmlns="" relId="rId3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16" qsCatId="simple" csTypeId="urn:microsoft.com/office/officeart/2005/8/colors/accent4_2#16"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a:stretch>
        </a:blipFill>
        <a:ln>
          <a:no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4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2" qsCatId="simple" csTypeId="urn:microsoft.com/office/officeart/2005/8/colors/accent4_2#2"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a:extLst>
              <a:ext uri="{28A0092B-C50C-407E-A947-70E740481C1C}">
                <a14:useLocalDpi xmlns:a14="http://schemas.microsoft.com/office/drawing/2010/main" xmlns="" val="0"/>
              </a:ext>
            </a:extLst>
          </a:blip>
          <a:srcRect/>
          <a:stretch>
            <a:fillRect/>
          </a:stretch>
        </a:blipFill>
        <a:ln>
          <a:no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3" qsCatId="simple" csTypeId="urn:microsoft.com/office/officeart/2005/8/colors/accent4_2#3"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a:extLst>
              <a:ext uri="{28A0092B-C50C-407E-A947-70E740481C1C}">
                <a14:useLocalDpi xmlns:a14="http://schemas.microsoft.com/office/drawing/2010/main" xmlns="" val="0"/>
              </a:ext>
            </a:extLst>
          </a:blip>
          <a:srcRect/>
          <a:stretch>
            <a:fillRect/>
          </a:stretch>
        </a:blipFill>
        <a:ln>
          <a:no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4" qsCatId="simple" csTypeId="urn:microsoft.com/office/officeart/2005/8/colors/accent4_2#4"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a:extLst>
              <a:ext uri="{28A0092B-C50C-407E-A947-70E740481C1C}">
                <a14:useLocalDpi xmlns:a14="http://schemas.microsoft.com/office/drawing/2010/main" xmlns="" val="0"/>
              </a:ext>
            </a:extLst>
          </a:blip>
          <a:srcRect/>
          <a:stretch>
            <a:fillRect/>
          </a:stretch>
        </a:blipFill>
        <a:ln>
          <a:no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5" qsCatId="simple" csTypeId="urn:microsoft.com/office/officeart/2005/8/colors/accent4_2#5"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a:extLst>
              <a:ext uri="{28A0092B-C50C-407E-A947-70E740481C1C}">
                <a14:useLocalDpi xmlns:a14="http://schemas.microsoft.com/office/drawing/2010/main" xmlns="" val="0"/>
              </a:ext>
            </a:extLst>
          </a:blip>
          <a:srcRect/>
          <a:stretch>
            <a:fillRect/>
          </a:stretch>
        </a:blipFill>
        <a:ln>
          <a:no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6" qsCatId="simple" csTypeId="urn:microsoft.com/office/officeart/2005/8/colors/accent4_2#6" csCatId="accent4" phldr="1"/>
      <dgm:spPr>
        <a:scene3d>
          <a:camera prst="orthographicFront">
            <a:rot lat="0" lon="0" rev="0"/>
          </a:camera>
          <a:lightRig rig="contrasting" dir="t">
            <a:rot lat="0" lon="0" rev="7800000"/>
          </a:lightRig>
        </a:scene3d>
      </dgm:spPr>
      <dgm:t>
        <a:bodyPr/>
        <a:lstStyle/>
        <a:p>
          <a:endParaRPr lang="zh-CN" altLang="en-US"/>
        </a:p>
      </dgm:t>
    </dgm:pt>
    <dgm:pt modelId="{73CEE1E4-0954-48D8-84A0-E6D6A4D80D1B}">
      <dgm:prSet/>
      <dgm:spPr>
        <a:ln>
          <a:noFill/>
        </a:ln>
        <a:effectLst>
          <a:outerShdw blurRad="149987" dist="250190" dir="8460000" algn="ctr">
            <a:srgbClr val="000000">
              <a:alpha val="28000"/>
            </a:srgbClr>
          </a:outerShdw>
        </a:effectLst>
        <a:sp3d prstMaterial="metal">
          <a:bevelT w="88900" h="88900"/>
        </a:sp3d>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a:extLst>
              <a:ext uri="{28A0092B-C50C-407E-A947-70E740481C1C}">
                <a14:useLocalDpi xmlns:a14="http://schemas.microsoft.com/office/drawing/2010/main" xmlns="" val="0"/>
              </a:ext>
            </a:extLst>
          </a:blip>
          <a:srcRect/>
          <a:stretch>
            <a:fillRect/>
          </a:stretch>
        </a:blipFill>
        <a:ln>
          <a:no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a:ln>
          <a:noFill/>
        </a:ln>
        <a:effectLst>
          <a:outerShdw blurRad="149987" dist="250190" dir="8460000" algn="ctr">
            <a:srgbClr val="000000">
              <a:alpha val="28000"/>
            </a:srgbClr>
          </a:outerShdw>
        </a:effectLst>
        <a:sp3d prstMaterial="metal">
          <a:bevelT w="88900" h="88900"/>
        </a:sp3d>
      </dgm:spPr>
    </dgm:pt>
    <dgm:pt modelId="{5EDA5629-A60E-4B03-828F-51867A847C8F}" type="pres">
      <dgm:prSet presAssocID="{2FE65C8A-643C-443D-9F46-1E19032EF3BF}" presName="picture_1" presStyleCnt="0"/>
      <dgm:spPr>
        <a:ln>
          <a:noFill/>
        </a:ln>
        <a:effectLst>
          <a:outerShdw blurRad="149987" dist="250190" dir="8460000" algn="ctr">
            <a:srgbClr val="000000">
              <a:alpha val="28000"/>
            </a:srgbClr>
          </a:outerShdw>
        </a:effectLst>
        <a:sp3d prstMaterial="metal">
          <a:bevelT w="88900" h="88900"/>
        </a:sp3d>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7" qsCatId="simple" csTypeId="urn:microsoft.com/office/officeart/2005/8/colors/accent4_2#7"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a:extLst>
              <a:ext uri="{28A0092B-C50C-407E-A947-70E740481C1C}">
                <a14:useLocalDpi xmlns:a14="http://schemas.microsoft.com/office/drawing/2010/main" xmlns="" val="0"/>
              </a:ext>
            </a:extLst>
          </a:blip>
          <a:srcRect/>
          <a:stretch>
            <a:fillRect/>
          </a:stretch>
        </a:blipFill>
        <a:ln>
          <a:no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3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8" qsCatId="simple" csTypeId="urn:microsoft.com/office/officeart/2005/8/colors/accent4_2#8"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a:extLst>
              <a:ext uri="{28A0092B-C50C-407E-A947-70E740481C1C}">
                <a14:useLocalDpi xmlns:a14="http://schemas.microsoft.com/office/drawing/2010/main" xmlns="" val="0"/>
              </a:ext>
            </a:extLst>
          </a:blip>
          <a:srcRect/>
          <a:stretch>
            <a:fillRect/>
          </a:stretch>
        </a:blipFill>
        <a:ln>
          <a:no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4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9FCBF4F-8379-4DE0-A8DA-6624D647E6B4}" type="doc">
      <dgm:prSet loTypeId="urn:microsoft.com/office/officeart/2008/layout/CircularPictureCallout" loCatId="picture" qsTypeId="urn:microsoft.com/office/officeart/2005/8/quickstyle/simple5#9" qsCatId="simple" csTypeId="urn:microsoft.com/office/officeart/2005/8/colors/accent4_2#9" csCatId="accent4" phldr="1"/>
      <dgm:spPr/>
      <dgm:t>
        <a:bodyPr/>
        <a:lstStyle/>
        <a:p>
          <a:endParaRPr lang="zh-CN" altLang="en-US"/>
        </a:p>
      </dgm:t>
    </dgm:pt>
    <dgm:pt modelId="{73CEE1E4-0954-48D8-84A0-E6D6A4D80D1B}">
      <dgm:prSet/>
      <dgm:spPr/>
      <dgm:t>
        <a:bodyPr/>
        <a:lstStyle/>
        <a:p>
          <a:endParaRPr lang="zh-CN" altLang="en-US" dirty="0"/>
        </a:p>
      </dgm:t>
    </dgm:pt>
    <dgm:pt modelId="{6BECB810-3F19-4B19-B51E-0DC4F4073EDC}" type="parTrans" cxnId="{DF1F0A3D-C2B6-43DD-83E9-E2577F2B5026}">
      <dgm:prSet/>
      <dgm:spPr/>
      <dgm:t>
        <a:bodyPr/>
        <a:lstStyle/>
        <a:p>
          <a:endParaRPr lang="zh-CN" altLang="en-US"/>
        </a:p>
      </dgm:t>
    </dgm:pt>
    <dgm:pt modelId="{2FE65C8A-643C-443D-9F46-1E19032EF3BF}" type="sibTrans" cxnId="{DF1F0A3D-C2B6-43DD-83E9-E2577F2B5026}">
      <dgm:prSet/>
      <dgm:spPr>
        <a:blipFill>
          <a:blip xmlns:r="http://schemas.openxmlformats.org/officeDocument/2006/relationships" r:embed="rId1">
            <a:extLst>
              <a:ext uri="{28A0092B-C50C-407E-A947-70E740481C1C}">
                <a14:useLocalDpi xmlns:a14="http://schemas.microsoft.com/office/drawing/2010/main" xmlns="" val="0"/>
              </a:ext>
            </a:extLst>
          </a:blip>
          <a:srcRect/>
          <a:stretch>
            <a:fillRect/>
          </a:stretch>
        </a:blipFill>
        <a:ln>
          <a:solidFill>
            <a:schemeClr val="bg2">
              <a:lumMod val="60000"/>
              <a:lumOff val="40000"/>
            </a:schemeClr>
          </a:solidFill>
        </a:ln>
        <a:effectLst/>
        <a:scene3d>
          <a:camera prst="orthographicFront">
            <a:rot lat="0" lon="0" rev="0"/>
          </a:camera>
          <a:lightRig rig="contrasting" dir="t">
            <a:rot lat="0" lon="0" rev="7800000"/>
          </a:lightRig>
        </a:scene3d>
        <a:sp3d>
          <a:bevelT w="139700" h="139700"/>
        </a:sp3d>
      </dgm:spPr>
      <dgm:t>
        <a:bodyPr/>
        <a:lstStyle/>
        <a:p>
          <a:endParaRPr lang="zh-CN" altLang="en-US"/>
        </a:p>
      </dgm:t>
    </dgm:pt>
    <dgm:pt modelId="{4D5821FA-FA56-432B-BC47-D7830D413B45}" type="pres">
      <dgm:prSet presAssocID="{89FCBF4F-8379-4DE0-A8DA-6624D647E6B4}" presName="Name0" presStyleCnt="0">
        <dgm:presLayoutVars>
          <dgm:chMax val="7"/>
          <dgm:chPref val="7"/>
          <dgm:dir/>
        </dgm:presLayoutVars>
      </dgm:prSet>
      <dgm:spPr/>
      <dgm:t>
        <a:bodyPr/>
        <a:lstStyle/>
        <a:p>
          <a:endParaRPr lang="zh-CN" altLang="en-US"/>
        </a:p>
      </dgm:t>
    </dgm:pt>
    <dgm:pt modelId="{5E9B0700-AF02-4094-B216-BD1E83CA2952}" type="pres">
      <dgm:prSet presAssocID="{89FCBF4F-8379-4DE0-A8DA-6624D647E6B4}" presName="Name1" presStyleCnt="0"/>
      <dgm:spPr/>
    </dgm:pt>
    <dgm:pt modelId="{5EDA5629-A60E-4B03-828F-51867A847C8F}" type="pres">
      <dgm:prSet presAssocID="{2FE65C8A-643C-443D-9F46-1E19032EF3BF}" presName="picture_1" presStyleCnt="0"/>
      <dgm:spPr/>
    </dgm:pt>
    <dgm:pt modelId="{16D5F3D8-02B0-40D5-8AD9-744C96CAC1C5}" type="pres">
      <dgm:prSet presAssocID="{2FE65C8A-643C-443D-9F46-1E19032EF3BF}" presName="pictureRepeatNode" presStyleLbl="alignImgPlace1" presStyleIdx="0" presStyleCnt="1"/>
      <dgm:spPr/>
      <dgm:t>
        <a:bodyPr/>
        <a:lstStyle/>
        <a:p>
          <a:endParaRPr lang="zh-CN" altLang="en-US"/>
        </a:p>
      </dgm:t>
    </dgm:pt>
    <dgm:pt modelId="{8877D540-6DBF-4E28-8F49-97D7FD233E39}" type="pres">
      <dgm:prSet presAssocID="{73CEE1E4-0954-48D8-84A0-E6D6A4D80D1B}" presName="text_1" presStyleLbl="node1" presStyleIdx="0" presStyleCnt="0">
        <dgm:presLayoutVars>
          <dgm:bulletEnabled val="1"/>
        </dgm:presLayoutVars>
      </dgm:prSet>
      <dgm:spPr/>
      <dgm:t>
        <a:bodyPr/>
        <a:lstStyle/>
        <a:p>
          <a:endParaRPr lang="zh-CN" altLang="en-US"/>
        </a:p>
      </dgm:t>
    </dgm:pt>
  </dgm:ptLst>
  <dgm:cxnLst>
    <dgm:cxn modelId="{DF1F0A3D-C2B6-43DD-83E9-E2577F2B5026}" srcId="{89FCBF4F-8379-4DE0-A8DA-6624D647E6B4}" destId="{73CEE1E4-0954-48D8-84A0-E6D6A4D80D1B}" srcOrd="0" destOrd="0" parTransId="{6BECB810-3F19-4B19-B51E-0DC4F4073EDC}" sibTransId="{2FE65C8A-643C-443D-9F46-1E19032EF3BF}"/>
    <dgm:cxn modelId="{439EBFD5-F903-49AA-BB38-353349436237}" type="presOf" srcId="{73CEE1E4-0954-48D8-84A0-E6D6A4D80D1B}" destId="{8877D540-6DBF-4E28-8F49-97D7FD233E39}" srcOrd="0" destOrd="0" presId="urn:microsoft.com/office/officeart/2008/layout/CircularPictureCallout"/>
    <dgm:cxn modelId="{5B16DA89-E36F-44FD-9397-F405559C3ABC}" type="presOf" srcId="{2FE65C8A-643C-443D-9F46-1E19032EF3BF}" destId="{16D5F3D8-02B0-40D5-8AD9-744C96CAC1C5}" srcOrd="0" destOrd="0" presId="urn:microsoft.com/office/officeart/2008/layout/CircularPictureCallout"/>
    <dgm:cxn modelId="{61EC1ACE-6F02-44C7-A55D-BA8F9048CF32}" type="presOf" srcId="{89FCBF4F-8379-4DE0-A8DA-6624D647E6B4}" destId="{4D5821FA-FA56-432B-BC47-D7830D413B45}" srcOrd="0" destOrd="0" presId="urn:microsoft.com/office/officeart/2008/layout/CircularPictureCallout"/>
    <dgm:cxn modelId="{F0B6900B-C647-47B7-851C-3649E61537BD}" type="presParOf" srcId="{4D5821FA-FA56-432B-BC47-D7830D413B45}" destId="{5E9B0700-AF02-4094-B216-BD1E83CA2952}" srcOrd="0" destOrd="0" presId="urn:microsoft.com/office/officeart/2008/layout/CircularPictureCallout"/>
    <dgm:cxn modelId="{9629F719-35E4-4A38-8EAC-E96CC28DBF97}" type="presParOf" srcId="{5E9B0700-AF02-4094-B216-BD1E83CA2952}" destId="{5EDA5629-A60E-4B03-828F-51867A847C8F}" srcOrd="0" destOrd="0" presId="urn:microsoft.com/office/officeart/2008/layout/CircularPictureCallout"/>
    <dgm:cxn modelId="{600E3CD0-675F-4868-99D8-CCD8F73807B0}" type="presParOf" srcId="{5EDA5629-A60E-4B03-828F-51867A847C8F}" destId="{16D5F3D8-02B0-40D5-8AD9-744C96CAC1C5}" srcOrd="0" destOrd="0" presId="urn:microsoft.com/office/officeart/2008/layout/CircularPictureCallout"/>
    <dgm:cxn modelId="{E41E6C95-D268-4D20-AF71-F113A71DCCB2}" type="presParOf" srcId="{5E9B0700-AF02-4094-B216-BD1E83CA2952}" destId="{8877D540-6DBF-4E28-8F49-97D7FD233E39}" srcOrd="1" destOrd="0" presId="urn:microsoft.com/office/officeart/2008/layout/CircularPictureCallou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899478" cy="1449739"/>
        <a:chOff x="0" y="0"/>
        <a:chExt cx="2899478" cy="1449739"/>
      </a:xfrm>
    </dsp:grpSpPr>
    <dsp:sp modelId="{16D5F3D8-02B0-40D5-8AD9-744C96CAC1C5}">
      <dsp:nvSpPr>
        <dsp:cNvPr id="3" name="椭圆 2"/>
        <dsp:cNvSpPr/>
      </dsp:nvSpPr>
      <dsp:spPr bwMode="white">
        <a:xfrm>
          <a:off x="1039326" y="0"/>
          <a:ext cx="1449739" cy="1449739"/>
        </a:xfrm>
        <a:prstGeom prst="ellipse">
          <a:avLst/>
        </a:prstGeom>
        <a:blipFill>
          <a:blip r:embed="rId1">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1039326" y="0"/>
        <a:ext cx="1449739" cy="1449739"/>
      </dsp:txXfrm>
    </dsp:sp>
    <dsp:sp modelId="{8877D540-6DBF-4E28-8F49-97D7FD233E39}">
      <dsp:nvSpPr>
        <dsp:cNvPr id="4" name="矩形 3"/>
        <dsp:cNvSpPr/>
      </dsp:nvSpPr>
      <dsp:spPr bwMode="white">
        <a:xfrm>
          <a:off x="1300280" y="769811"/>
          <a:ext cx="927833" cy="478414"/>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endParaRPr lang="zh-CN" altLang="en-US" dirty="0"/>
        </a:p>
      </dsp:txBody>
      <dsp:txXfrm>
        <a:off x="1300280" y="769811"/>
        <a:ext cx="927833" cy="4784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899478" cy="1449739"/>
        <a:chOff x="0" y="0"/>
        <a:chExt cx="2899478" cy="1449739"/>
      </a:xfrm>
    </dsp:grpSpPr>
    <dsp:sp modelId="{16D5F3D8-02B0-40D5-8AD9-744C96CAC1C5}">
      <dsp:nvSpPr>
        <dsp:cNvPr id="3" name="椭圆 2"/>
        <dsp:cNvSpPr/>
      </dsp:nvSpPr>
      <dsp:spPr bwMode="white">
        <a:xfrm>
          <a:off x="1039326" y="0"/>
          <a:ext cx="1449739" cy="1449739"/>
        </a:xfrm>
        <a:prstGeom prst="ellipse">
          <a:avLst/>
        </a:prstGeom>
        <a:blipFill>
          <a:blip r:embed="rId1">
            <a:extLst>
              <a:ext uri="{28A0092B-C50C-407E-A947-70E740481C1C}">
                <a14:useLocalDpi xmlns:a14="http://schemas.microsoft.com/office/drawing/2010/main" val="0"/>
              </a:ext>
            </a:extLst>
          </a:blip>
          <a:srcRect/>
          <a:stretch>
            <a:fillRect l="-7000" r="-7000"/>
          </a:stretch>
        </a:blipFill>
        <a:ln>
          <a:solidFill>
            <a:srgbClr val="17DCF1"/>
          </a:solid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1039326" y="0"/>
        <a:ext cx="1449739" cy="1449739"/>
      </dsp:txXfrm>
    </dsp:sp>
    <dsp:sp modelId="{8877D540-6DBF-4E28-8F49-97D7FD233E39}">
      <dsp:nvSpPr>
        <dsp:cNvPr id="4" name="矩形 3"/>
        <dsp:cNvSpPr/>
      </dsp:nvSpPr>
      <dsp:spPr bwMode="white">
        <a:xfrm>
          <a:off x="1300280" y="769811"/>
          <a:ext cx="927833" cy="478414"/>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endParaRPr lang="zh-CN" altLang="en-US" dirty="0"/>
        </a:p>
      </dsp:txBody>
      <dsp:txXfrm>
        <a:off x="1300280" y="769811"/>
        <a:ext cx="927833" cy="4784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864" cy="1111932"/>
        <a:chOff x="0" y="0"/>
        <a:chExt cx="2223864" cy="1111932"/>
      </a:xfrm>
    </dsp:grpSpPr>
    <dsp:sp modelId="{16D5F3D8-02B0-40D5-8AD9-744C96CAC1C5}">
      <dsp:nvSpPr>
        <dsp:cNvPr id="3" name="椭圆 2"/>
        <dsp:cNvSpPr/>
      </dsp:nvSpPr>
      <dsp:spPr bwMode="white">
        <a:xfrm>
          <a:off x="555966" y="168904"/>
          <a:ext cx="1111932" cy="1111932"/>
        </a:xfrm>
        <a:prstGeom prst="ellipse">
          <a:avLst/>
        </a:prstGeom>
        <a:blipFill>
          <a:blip r:embed="rId1" cstate="print">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555966" y="168904"/>
        <a:ext cx="1111932" cy="1111932"/>
      </dsp:txXfrm>
    </dsp:sp>
    <dsp:sp modelId="{8877D540-6DBF-4E28-8F49-97D7FD233E39}">
      <dsp:nvSpPr>
        <dsp:cNvPr id="4" name="矩形 3"/>
        <dsp:cNvSpPr/>
      </dsp:nvSpPr>
      <dsp:spPr bwMode="white">
        <a:xfrm>
          <a:off x="756114" y="759339"/>
          <a:ext cx="711636" cy="366938"/>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dirty="0"/>
        </a:p>
      </dsp:txBody>
      <dsp:txXfrm>
        <a:off x="756114" y="759339"/>
        <a:ext cx="711636" cy="3669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864" cy="1111932"/>
        <a:chOff x="0" y="0"/>
        <a:chExt cx="2223864" cy="1111932"/>
      </a:xfrm>
    </dsp:grpSpPr>
    <dsp:sp modelId="{16D5F3D8-02B0-40D5-8AD9-744C96CAC1C5}">
      <dsp:nvSpPr>
        <dsp:cNvPr id="3" name="椭圆 2"/>
        <dsp:cNvSpPr/>
      </dsp:nvSpPr>
      <dsp:spPr bwMode="white">
        <a:xfrm>
          <a:off x="555966" y="168904"/>
          <a:ext cx="1111932" cy="1111932"/>
        </a:xfrm>
        <a:prstGeom prst="ellipse">
          <a:avLst/>
        </a:prstGeom>
        <a:blipFill>
          <a:blip r:embed="rId1" cstate="print">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555966" y="168904"/>
        <a:ext cx="1111932" cy="1111932"/>
      </dsp:txXfrm>
    </dsp:sp>
    <dsp:sp modelId="{8877D540-6DBF-4E28-8F49-97D7FD233E39}">
      <dsp:nvSpPr>
        <dsp:cNvPr id="4" name="矩形 3"/>
        <dsp:cNvSpPr/>
      </dsp:nvSpPr>
      <dsp:spPr bwMode="white">
        <a:xfrm>
          <a:off x="756114" y="759339"/>
          <a:ext cx="711636" cy="366938"/>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dirty="0"/>
        </a:p>
      </dsp:txBody>
      <dsp:txXfrm>
        <a:off x="756114" y="759339"/>
        <a:ext cx="711636" cy="366938"/>
      </dsp:txXfrm>
    </dsp:sp>
  </dsp:spTree>
</dsp:drawing>
</file>

<file path=ppt/diagrams/drawing1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864" cy="1111932"/>
        <a:chOff x="0" y="0"/>
        <a:chExt cx="2223864" cy="1111932"/>
      </a:xfrm>
    </dsp:grpSpPr>
    <dsp:sp modelId="{16D5F3D8-02B0-40D5-8AD9-744C96CAC1C5}">
      <dsp:nvSpPr>
        <dsp:cNvPr id="3" name="椭圆 2"/>
        <dsp:cNvSpPr/>
      </dsp:nvSpPr>
      <dsp:spPr bwMode="white">
        <a:xfrm>
          <a:off x="555966" y="168904"/>
          <a:ext cx="1111932" cy="1111932"/>
        </a:xfrm>
        <a:prstGeom prst="ellipse">
          <a:avLst/>
        </a:prstGeom>
        <a:blipFill>
          <a:blip r:embed="rId1" cstate="print">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555966" y="168904"/>
        <a:ext cx="1111932" cy="1111932"/>
      </dsp:txXfrm>
    </dsp:sp>
    <dsp:sp modelId="{8877D540-6DBF-4E28-8F49-97D7FD233E39}">
      <dsp:nvSpPr>
        <dsp:cNvPr id="4" name="矩形 3"/>
        <dsp:cNvSpPr/>
      </dsp:nvSpPr>
      <dsp:spPr bwMode="white">
        <a:xfrm>
          <a:off x="756114" y="759339"/>
          <a:ext cx="711636" cy="366938"/>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dirty="0"/>
        </a:p>
      </dsp:txBody>
      <dsp:txXfrm>
        <a:off x="756114" y="759339"/>
        <a:ext cx="711636" cy="3669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864" cy="1111932"/>
        <a:chOff x="0" y="0"/>
        <a:chExt cx="2223864" cy="1111932"/>
      </a:xfrm>
    </dsp:grpSpPr>
    <dsp:sp modelId="{16D5F3D8-02B0-40D5-8AD9-744C96CAC1C5}">
      <dsp:nvSpPr>
        <dsp:cNvPr id="3" name="椭圆 2"/>
        <dsp:cNvSpPr/>
      </dsp:nvSpPr>
      <dsp:spPr bwMode="white">
        <a:xfrm>
          <a:off x="555966" y="168904"/>
          <a:ext cx="1111932" cy="1111932"/>
        </a:xfrm>
        <a:prstGeom prst="ellipse">
          <a:avLst/>
        </a:prstGeom>
        <a:blipFill>
          <a:blip r:embed="rId1" cstate="print">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555966" y="168904"/>
        <a:ext cx="1111932" cy="1111932"/>
      </dsp:txXfrm>
    </dsp:sp>
    <dsp:sp modelId="{8877D540-6DBF-4E28-8F49-97D7FD233E39}">
      <dsp:nvSpPr>
        <dsp:cNvPr id="4" name="矩形 3"/>
        <dsp:cNvSpPr/>
      </dsp:nvSpPr>
      <dsp:spPr bwMode="white">
        <a:xfrm>
          <a:off x="756114" y="759339"/>
          <a:ext cx="711636" cy="366938"/>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dirty="0"/>
        </a:p>
      </dsp:txBody>
      <dsp:txXfrm>
        <a:off x="756114" y="759339"/>
        <a:ext cx="711636" cy="366938"/>
      </dsp:txXfrm>
    </dsp:sp>
  </dsp:spTree>
</dsp:drawing>
</file>

<file path=ppt/diagrams/drawing1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864" cy="1111932"/>
        <a:chOff x="0" y="0"/>
        <a:chExt cx="2223864" cy="1111932"/>
      </a:xfrm>
    </dsp:grpSpPr>
    <dsp:sp modelId="{16D5F3D8-02B0-40D5-8AD9-744C96CAC1C5}">
      <dsp:nvSpPr>
        <dsp:cNvPr id="3" name="椭圆 2"/>
        <dsp:cNvSpPr/>
      </dsp:nvSpPr>
      <dsp:spPr bwMode="white">
        <a:xfrm>
          <a:off x="555966" y="168904"/>
          <a:ext cx="1111932" cy="1111932"/>
        </a:xfrm>
        <a:prstGeom prst="ellipse">
          <a:avLst/>
        </a:prstGeom>
        <a:blipFill>
          <a:blip r:embed="rId1" cstate="print">
            <a:extLst>
              <a:ext uri="{28A0092B-C50C-407E-A947-70E740481C1C}">
                <a14:useLocalDpi xmlns:a14="http://schemas.microsoft.com/office/drawing/2010/main" val="0"/>
              </a:ext>
            </a:extLst>
          </a:blip>
          <a:srcRect/>
          <a:stretch>
            <a:fillRect l="-7000" r="-7000"/>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555966" y="168904"/>
        <a:ext cx="1111932" cy="1111932"/>
      </dsp:txXfrm>
    </dsp:sp>
    <dsp:sp modelId="{8877D540-6DBF-4E28-8F49-97D7FD233E39}">
      <dsp:nvSpPr>
        <dsp:cNvPr id="4" name="矩形 3"/>
        <dsp:cNvSpPr/>
      </dsp:nvSpPr>
      <dsp:spPr bwMode="white">
        <a:xfrm>
          <a:off x="756114" y="759339"/>
          <a:ext cx="711636" cy="366938"/>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dirty="0"/>
        </a:p>
      </dsp:txBody>
      <dsp:txXfrm>
        <a:off x="756114" y="759339"/>
        <a:ext cx="711636" cy="366938"/>
      </dsp:txXfrm>
    </dsp:sp>
  </dsp:spTree>
</dsp:drawing>
</file>

<file path=ppt/diagrams/drawing1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864" cy="1111932"/>
        <a:chOff x="0" y="0"/>
        <a:chExt cx="2223864" cy="1111932"/>
      </a:xfrm>
    </dsp:grpSpPr>
    <dsp:sp modelId="{16D5F3D8-02B0-40D5-8AD9-744C96CAC1C5}">
      <dsp:nvSpPr>
        <dsp:cNvPr id="3" name="椭圆 2"/>
        <dsp:cNvSpPr/>
      </dsp:nvSpPr>
      <dsp:spPr bwMode="white">
        <a:xfrm>
          <a:off x="555966" y="168904"/>
          <a:ext cx="1111932" cy="1111932"/>
        </a:xfrm>
        <a:prstGeom prst="ellipse">
          <a:avLst/>
        </a:prstGeom>
        <a:blipFill>
          <a:blip r:embed="rId1" cstate="print">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555966" y="168904"/>
        <a:ext cx="1111932" cy="1111932"/>
      </dsp:txXfrm>
    </dsp:sp>
    <dsp:sp modelId="{8877D540-6DBF-4E28-8F49-97D7FD233E39}">
      <dsp:nvSpPr>
        <dsp:cNvPr id="4" name="矩形 3"/>
        <dsp:cNvSpPr/>
      </dsp:nvSpPr>
      <dsp:spPr bwMode="white">
        <a:xfrm>
          <a:off x="756114" y="759339"/>
          <a:ext cx="711636" cy="366938"/>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dirty="0"/>
        </a:p>
      </dsp:txBody>
      <dsp:txXfrm>
        <a:off x="756114" y="759339"/>
        <a:ext cx="711636" cy="366938"/>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864" cy="1111932"/>
        <a:chOff x="0" y="0"/>
        <a:chExt cx="2223864" cy="1111932"/>
      </a:xfrm>
    </dsp:grpSpPr>
    <dsp:sp modelId="{16D5F3D8-02B0-40D5-8AD9-744C96CAC1C5}">
      <dsp:nvSpPr>
        <dsp:cNvPr id="3" name="椭圆 2"/>
        <dsp:cNvSpPr/>
      </dsp:nvSpPr>
      <dsp:spPr bwMode="white">
        <a:xfrm>
          <a:off x="555966" y="168904"/>
          <a:ext cx="1111932" cy="1111932"/>
        </a:xfrm>
        <a:prstGeom prst="ellipse">
          <a:avLst/>
        </a:prstGeom>
        <a:blipFill>
          <a:blip r:embed="rId1">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555966" y="168904"/>
        <a:ext cx="1111932" cy="1111932"/>
      </dsp:txXfrm>
    </dsp:sp>
    <dsp:sp modelId="{8877D540-6DBF-4E28-8F49-97D7FD233E39}">
      <dsp:nvSpPr>
        <dsp:cNvPr id="4" name="矩形 3"/>
        <dsp:cNvSpPr/>
      </dsp:nvSpPr>
      <dsp:spPr bwMode="white">
        <a:xfrm>
          <a:off x="756114" y="759339"/>
          <a:ext cx="711636" cy="366938"/>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dirty="0"/>
        </a:p>
      </dsp:txBody>
      <dsp:txXfrm>
        <a:off x="756114" y="759339"/>
        <a:ext cx="711636" cy="366938"/>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864" cy="1111932"/>
        <a:chOff x="0" y="0"/>
        <a:chExt cx="2223864" cy="1111932"/>
      </a:xfrm>
    </dsp:grpSpPr>
    <dsp:sp modelId="{16D5F3D8-02B0-40D5-8AD9-744C96CAC1C5}">
      <dsp:nvSpPr>
        <dsp:cNvPr id="3" name="椭圆 2"/>
        <dsp:cNvSpPr/>
      </dsp:nvSpPr>
      <dsp:spPr bwMode="white">
        <a:xfrm>
          <a:off x="555966" y="168904"/>
          <a:ext cx="1111932" cy="1111932"/>
        </a:xfrm>
        <a:prstGeom prst="ellipse">
          <a:avLst/>
        </a:prstGeom>
        <a:blipFill>
          <a:blip r:embed="rId1">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555966" y="168904"/>
        <a:ext cx="1111932" cy="1111932"/>
      </dsp:txXfrm>
    </dsp:sp>
    <dsp:sp modelId="{8877D540-6DBF-4E28-8F49-97D7FD233E39}">
      <dsp:nvSpPr>
        <dsp:cNvPr id="4" name="矩形 3"/>
        <dsp:cNvSpPr/>
      </dsp:nvSpPr>
      <dsp:spPr bwMode="white">
        <a:xfrm>
          <a:off x="756114" y="759339"/>
          <a:ext cx="711636" cy="366938"/>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dirty="0"/>
        </a:p>
      </dsp:txBody>
      <dsp:txXfrm>
        <a:off x="756114" y="759339"/>
        <a:ext cx="711636" cy="366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864" cy="1111932"/>
        <a:chOff x="0" y="0"/>
        <a:chExt cx="2223864" cy="1111932"/>
      </a:xfrm>
    </dsp:grpSpPr>
    <dsp:sp modelId="{16D5F3D8-02B0-40D5-8AD9-744C96CAC1C5}">
      <dsp:nvSpPr>
        <dsp:cNvPr id="3" name="椭圆 2"/>
        <dsp:cNvSpPr/>
      </dsp:nvSpPr>
      <dsp:spPr bwMode="white">
        <a:xfrm>
          <a:off x="555966" y="168904"/>
          <a:ext cx="1111932" cy="1111932"/>
        </a:xfrm>
        <a:prstGeom prst="ellipse">
          <a:avLst/>
        </a:prstGeom>
        <a:blipFill>
          <a:blip r:embed="rId1">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555966" y="168904"/>
        <a:ext cx="1111932" cy="1111932"/>
      </dsp:txXfrm>
    </dsp:sp>
    <dsp:sp modelId="{8877D540-6DBF-4E28-8F49-97D7FD233E39}">
      <dsp:nvSpPr>
        <dsp:cNvPr id="4" name="矩形 3"/>
        <dsp:cNvSpPr/>
      </dsp:nvSpPr>
      <dsp:spPr bwMode="white">
        <a:xfrm>
          <a:off x="756114" y="759339"/>
          <a:ext cx="711636" cy="366938"/>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dirty="0"/>
        </a:p>
      </dsp:txBody>
      <dsp:txXfrm>
        <a:off x="756114" y="759339"/>
        <a:ext cx="711636" cy="366938"/>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864" cy="1111932"/>
        <a:chOff x="0" y="0"/>
        <a:chExt cx="2223864" cy="1111932"/>
      </a:xfrm>
    </dsp:grpSpPr>
    <dsp:sp modelId="{16D5F3D8-02B0-40D5-8AD9-744C96CAC1C5}">
      <dsp:nvSpPr>
        <dsp:cNvPr id="3" name="椭圆 2"/>
        <dsp:cNvSpPr/>
      </dsp:nvSpPr>
      <dsp:spPr bwMode="white">
        <a:xfrm>
          <a:off x="555966" y="168904"/>
          <a:ext cx="1111932" cy="1111932"/>
        </a:xfrm>
        <a:prstGeom prst="ellipse">
          <a:avLst/>
        </a:prstGeom>
        <a:blipFill>
          <a:blip r:embed="rId1">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555966" y="168904"/>
        <a:ext cx="1111932" cy="1111932"/>
      </dsp:txXfrm>
    </dsp:sp>
    <dsp:sp modelId="{8877D540-6DBF-4E28-8F49-97D7FD233E39}">
      <dsp:nvSpPr>
        <dsp:cNvPr id="4" name="矩形 3"/>
        <dsp:cNvSpPr/>
      </dsp:nvSpPr>
      <dsp:spPr bwMode="white">
        <a:xfrm>
          <a:off x="756114" y="759339"/>
          <a:ext cx="711636" cy="366938"/>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dirty="0"/>
        </a:p>
      </dsp:txBody>
      <dsp:txXfrm>
        <a:off x="756114" y="759339"/>
        <a:ext cx="711636" cy="366938"/>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864" cy="1111932"/>
        <a:chOff x="0" y="0"/>
        <a:chExt cx="2223864" cy="1111932"/>
      </a:xfrm>
      <a:scene3d>
        <a:camera prst="orthographicFront">
          <a:rot lat="0" lon="0" rev="0"/>
        </a:camera>
        <a:lightRig rig="contrasting" dir="t">
          <a:rot lat="0" lon="0" rev="7800000"/>
        </a:lightRig>
      </a:scene3d>
    </dsp:grpSpPr>
    <dsp:sp modelId="{16D5F3D8-02B0-40D5-8AD9-744C96CAC1C5}">
      <dsp:nvSpPr>
        <dsp:cNvPr id="3" name="椭圆 2"/>
        <dsp:cNvSpPr/>
      </dsp:nvSpPr>
      <dsp:spPr bwMode="white">
        <a:xfrm>
          <a:off x="555966" y="168904"/>
          <a:ext cx="1111932" cy="1111932"/>
        </a:xfrm>
        <a:prstGeom prst="ellipse">
          <a:avLst/>
        </a:prstGeom>
        <a:blipFill>
          <a:blip r:embed="rId1">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555966" y="168904"/>
        <a:ext cx="1111932" cy="1111932"/>
      </dsp:txXfrm>
    </dsp:sp>
    <dsp:sp modelId="{8877D540-6DBF-4E28-8F49-97D7FD233E39}">
      <dsp:nvSpPr>
        <dsp:cNvPr id="4" name="矩形 3"/>
        <dsp:cNvSpPr/>
      </dsp:nvSpPr>
      <dsp:spPr bwMode="white">
        <a:xfrm>
          <a:off x="756114" y="759339"/>
          <a:ext cx="711636" cy="366938"/>
        </a:xfrm>
        <a:prstGeom prst="rect">
          <a:avLst/>
        </a:prstGeom>
        <a:noFill/>
        <a:ln>
          <a:noFill/>
        </a:ln>
        <a:effectLst>
          <a:outerShdw blurRad="149987" dist="250190" dir="8460000" algn="ctr">
            <a:srgbClr val="000000">
              <a:alpha val="28000"/>
            </a:srgbClr>
          </a:outerShdw>
        </a:effectLst>
        <a:sp3d prstMaterial="metal">
          <a:bevelT w="88900" h="88900"/>
        </a:sp3d>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dirty="0"/>
        </a:p>
      </dsp:txBody>
      <dsp:txXfrm>
        <a:off x="756114" y="759339"/>
        <a:ext cx="711636" cy="366938"/>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864" cy="1111932"/>
        <a:chOff x="0" y="0"/>
        <a:chExt cx="2223864" cy="1111932"/>
      </a:xfrm>
    </dsp:grpSpPr>
    <dsp:sp modelId="{16D5F3D8-02B0-40D5-8AD9-744C96CAC1C5}">
      <dsp:nvSpPr>
        <dsp:cNvPr id="3" name="椭圆 2"/>
        <dsp:cNvSpPr/>
      </dsp:nvSpPr>
      <dsp:spPr bwMode="white">
        <a:xfrm>
          <a:off x="555966" y="168904"/>
          <a:ext cx="1111932" cy="1111932"/>
        </a:xfrm>
        <a:prstGeom prst="ellipse">
          <a:avLst/>
        </a:prstGeom>
        <a:blipFill>
          <a:blip r:embed="rId1">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555966" y="168904"/>
        <a:ext cx="1111932" cy="1111932"/>
      </dsp:txXfrm>
    </dsp:sp>
    <dsp:sp modelId="{8877D540-6DBF-4E28-8F49-97D7FD233E39}">
      <dsp:nvSpPr>
        <dsp:cNvPr id="4" name="矩形 3"/>
        <dsp:cNvSpPr/>
      </dsp:nvSpPr>
      <dsp:spPr bwMode="white">
        <a:xfrm>
          <a:off x="756114" y="759339"/>
          <a:ext cx="711636" cy="366938"/>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dirty="0"/>
        </a:p>
      </dsp:txBody>
      <dsp:txXfrm>
        <a:off x="756114" y="759339"/>
        <a:ext cx="711636" cy="366938"/>
      </dsp:txXfrm>
    </dsp:sp>
  </dsp:spTree>
</dsp:drawing>
</file>

<file path=ppt/diagrams/drawing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864" cy="1111932"/>
        <a:chOff x="0" y="0"/>
        <a:chExt cx="2223864" cy="1111932"/>
      </a:xfrm>
    </dsp:grpSpPr>
    <dsp:sp modelId="{16D5F3D8-02B0-40D5-8AD9-744C96CAC1C5}">
      <dsp:nvSpPr>
        <dsp:cNvPr id="3" name="椭圆 2"/>
        <dsp:cNvSpPr/>
      </dsp:nvSpPr>
      <dsp:spPr bwMode="white">
        <a:xfrm>
          <a:off x="555966" y="168904"/>
          <a:ext cx="1111932" cy="1111932"/>
        </a:xfrm>
        <a:prstGeom prst="ellipse">
          <a:avLst/>
        </a:prstGeom>
        <a:blipFill>
          <a:blip r:embed="rId1">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555966" y="168904"/>
        <a:ext cx="1111932" cy="1111932"/>
      </dsp:txXfrm>
    </dsp:sp>
    <dsp:sp modelId="{8877D540-6DBF-4E28-8F49-97D7FD233E39}">
      <dsp:nvSpPr>
        <dsp:cNvPr id="4" name="矩形 3"/>
        <dsp:cNvSpPr/>
      </dsp:nvSpPr>
      <dsp:spPr bwMode="white">
        <a:xfrm>
          <a:off x="756114" y="759339"/>
          <a:ext cx="711636" cy="366938"/>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23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lvl="0">
            <a:lnSpc>
              <a:spcPct val="100000"/>
            </a:lnSpc>
            <a:spcBef>
              <a:spcPct val="0"/>
            </a:spcBef>
            <a:spcAft>
              <a:spcPct val="35000"/>
            </a:spcAft>
          </a:pPr>
          <a:endParaRPr lang="zh-CN" altLang="en-US" dirty="0"/>
        </a:p>
      </dsp:txBody>
      <dsp:txXfrm>
        <a:off x="756114" y="759339"/>
        <a:ext cx="711636" cy="366938"/>
      </dsp:txXfrm>
    </dsp:sp>
  </dsp:spTree>
</dsp:drawing>
</file>

<file path=ppt/diagrams/drawing9.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899478" cy="1449739"/>
        <a:chOff x="0" y="0"/>
        <a:chExt cx="2899478" cy="1449739"/>
      </a:xfrm>
    </dsp:grpSpPr>
    <dsp:sp modelId="{16D5F3D8-02B0-40D5-8AD9-744C96CAC1C5}">
      <dsp:nvSpPr>
        <dsp:cNvPr id="3" name="椭圆 2"/>
        <dsp:cNvSpPr/>
      </dsp:nvSpPr>
      <dsp:spPr bwMode="white">
        <a:xfrm>
          <a:off x="1039326" y="0"/>
          <a:ext cx="1449739" cy="1449739"/>
        </a:xfrm>
        <a:prstGeom prst="ellipse">
          <a:avLst/>
        </a:prstGeom>
        <a:blipFill>
          <a:blip r:embed="rId1">
            <a:extLst>
              <a:ext uri="{28A0092B-C50C-407E-A947-70E740481C1C}">
                <a14:useLocalDpi xmlns:a14="http://schemas.microsoft.com/office/drawing/2010/main" val="0"/>
              </a:ext>
            </a:extLst>
          </a:blip>
          <a:srcRect/>
          <a:stretch>
            <a:fillRect/>
          </a:stretch>
        </a:blipFill>
        <a:ln>
          <a:solidFill>
            <a:schemeClr val="bg2">
              <a:lumMod val="60000"/>
              <a:lumOff val="40000"/>
            </a:schemeClr>
          </a:solidFill>
        </a:ln>
        <a:effectLst/>
        <a:scene3d>
          <a:camera prst="orthographicFront">
            <a:rot lat="0" lon="0" rev="0"/>
          </a:camera>
          <a:lightRig rig="contrasting" dir="t">
            <a:rot lat="0" lon="0" rev="7800000"/>
          </a:lightRig>
        </a:scene3d>
        <a:sp3d>
          <a:bevelT w="139700" h="139700"/>
        </a:sp3d>
      </dsp:spPr>
      <dsp:style>
        <a:lnRef idx="0">
          <a:schemeClr val="lt1"/>
        </a:lnRef>
        <a:fillRef idx="1">
          <a:schemeClr val="accent4">
            <a:tint val="50000"/>
          </a:schemeClr>
        </a:fillRef>
        <a:effectRef idx="3">
          <a:scrgbClr r="0" g="0" b="0"/>
        </a:effectRef>
        <a:fontRef idx="minor"/>
      </dsp:style>
      <dsp:txXfrm>
        <a:off x="1039326" y="0"/>
        <a:ext cx="1449739" cy="1449739"/>
      </dsp:txXfrm>
    </dsp:sp>
    <dsp:sp modelId="{8877D540-6DBF-4E28-8F49-97D7FD233E39}">
      <dsp:nvSpPr>
        <dsp:cNvPr id="4" name="矩形 3"/>
        <dsp:cNvSpPr/>
      </dsp:nvSpPr>
      <dsp:spPr bwMode="white">
        <a:xfrm>
          <a:off x="1300280" y="769811"/>
          <a:ext cx="927833" cy="478414"/>
        </a:xfrm>
        <a:prstGeom prst="rect">
          <a:avLst/>
        </a:prstGeom>
        <a:noFill/>
        <a:ln>
          <a:noFill/>
        </a:ln>
      </dsp:spPr>
      <dsp:style>
        <a:lnRef idx="0">
          <a:scrgbClr r="0" g="0" b="0"/>
        </a:lnRef>
        <a:fillRef idx="3">
          <a:scrgbClr r="0" g="0" b="0"/>
        </a:fillRef>
        <a:effectRef idx="3">
          <a:scrgbClr r="0" g="0" b="0"/>
        </a:effectRef>
        <a:fontRef idx="minor">
          <a:schemeClr val="lt1"/>
        </a:fontRef>
      </dsp:style>
      <dsp:txBody>
        <a:bodyPr lIns="0" tIns="0" rIns="0" bIns="0" anchor="b"/>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endParaRPr lang="zh-CN" altLang="en-US" dirty="0"/>
        </a:p>
      </dsp:txBody>
      <dsp:txXfrm>
        <a:off x="1300280" y="769811"/>
        <a:ext cx="927833" cy="478414"/>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10">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1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12">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13">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14">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15">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16">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2">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3">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4">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5">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6">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7">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8">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9">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2025/7/1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2025/7/1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2025/7/1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2025/7/1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2025/7/1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2025/7/1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2025/7/1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2025/7/1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9.xml"/><Relationship Id="rId18" Type="http://schemas.openxmlformats.org/officeDocument/2006/relationships/tags" Target="../tags/tag44.xml"/><Relationship Id="rId3" Type="http://schemas.openxmlformats.org/officeDocument/2006/relationships/tags" Target="../tags/tag29.xml"/><Relationship Id="rId21" Type="http://schemas.openxmlformats.org/officeDocument/2006/relationships/tags" Target="../tags/tag47.xml"/><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tags" Target="../tags/tag43.xml"/><Relationship Id="rId2" Type="http://schemas.openxmlformats.org/officeDocument/2006/relationships/tags" Target="../tags/tag28.xml"/><Relationship Id="rId16" Type="http://schemas.openxmlformats.org/officeDocument/2006/relationships/tags" Target="../tags/tag42.xml"/><Relationship Id="rId20" Type="http://schemas.openxmlformats.org/officeDocument/2006/relationships/tags" Target="../tags/tag46.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image" Target="../media/image2.png"/><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notesSlide" Target="../notesSlides/notesSlide11.xml"/><Relationship Id="rId10" Type="http://schemas.openxmlformats.org/officeDocument/2006/relationships/tags" Target="../tags/tag36.xml"/><Relationship Id="rId19" Type="http://schemas.openxmlformats.org/officeDocument/2006/relationships/tags" Target="../tags/tag45.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1.xml"/><Relationship Id="rId7" Type="http://schemas.openxmlformats.org/officeDocument/2006/relationships/image" Target="../media/image28.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notesSlide" Target="../notesSlides/notesSlide12.xml"/><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tags" Target="../tags/tag62.xml"/><Relationship Id="rId18" Type="http://schemas.openxmlformats.org/officeDocument/2006/relationships/notesSlide" Target="../notesSlides/notesSlide13.xml"/><Relationship Id="rId26" Type="http://schemas.openxmlformats.org/officeDocument/2006/relationships/image" Target="../media/image39.png"/><Relationship Id="rId3" Type="http://schemas.openxmlformats.org/officeDocument/2006/relationships/tags" Target="../tags/tag52.xml"/><Relationship Id="rId21" Type="http://schemas.openxmlformats.org/officeDocument/2006/relationships/image" Target="../media/image34.png"/><Relationship Id="rId34" Type="http://schemas.openxmlformats.org/officeDocument/2006/relationships/image" Target="../media/image47.png"/><Relationship Id="rId7" Type="http://schemas.openxmlformats.org/officeDocument/2006/relationships/tags" Target="../tags/tag56.xml"/><Relationship Id="rId12" Type="http://schemas.openxmlformats.org/officeDocument/2006/relationships/tags" Target="../tags/tag61.xml"/><Relationship Id="rId17" Type="http://schemas.openxmlformats.org/officeDocument/2006/relationships/slideLayout" Target="../slideLayouts/slideLayout1.xml"/><Relationship Id="rId25" Type="http://schemas.openxmlformats.org/officeDocument/2006/relationships/image" Target="../media/image38.png"/><Relationship Id="rId33" Type="http://schemas.openxmlformats.org/officeDocument/2006/relationships/image" Target="../media/image46.png"/><Relationship Id="rId2" Type="http://schemas.openxmlformats.org/officeDocument/2006/relationships/tags" Target="../tags/tag51.xml"/><Relationship Id="rId16" Type="http://schemas.openxmlformats.org/officeDocument/2006/relationships/tags" Target="../tags/tag65.xml"/><Relationship Id="rId20" Type="http://schemas.openxmlformats.org/officeDocument/2006/relationships/image" Target="../media/image33.png"/><Relationship Id="rId29" Type="http://schemas.openxmlformats.org/officeDocument/2006/relationships/image" Target="../media/image42.png"/><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24" Type="http://schemas.openxmlformats.org/officeDocument/2006/relationships/image" Target="../media/image37.png"/><Relationship Id="rId32" Type="http://schemas.openxmlformats.org/officeDocument/2006/relationships/image" Target="../media/image45.png"/><Relationship Id="rId5" Type="http://schemas.openxmlformats.org/officeDocument/2006/relationships/tags" Target="../tags/tag54.xml"/><Relationship Id="rId15" Type="http://schemas.openxmlformats.org/officeDocument/2006/relationships/tags" Target="../tags/tag64.xml"/><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tags" Target="../tags/tag59.xml"/><Relationship Id="rId19" Type="http://schemas.openxmlformats.org/officeDocument/2006/relationships/image" Target="../media/image26.png"/><Relationship Id="rId31" Type="http://schemas.openxmlformats.org/officeDocument/2006/relationships/image" Target="../media/image44.png"/><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tags" Target="../tags/tag63.xml"/><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tags" Target="../tags/tag78.xml"/><Relationship Id="rId18" Type="http://schemas.openxmlformats.org/officeDocument/2006/relationships/tags" Target="../tags/tag83.xml"/><Relationship Id="rId26" Type="http://schemas.openxmlformats.org/officeDocument/2006/relationships/tags" Target="../tags/tag91.xml"/><Relationship Id="rId39" Type="http://schemas.openxmlformats.org/officeDocument/2006/relationships/image" Target="../media/image56.jpeg"/><Relationship Id="rId3" Type="http://schemas.openxmlformats.org/officeDocument/2006/relationships/tags" Target="../tags/tag68.xml"/><Relationship Id="rId21" Type="http://schemas.openxmlformats.org/officeDocument/2006/relationships/tags" Target="../tags/tag86.xml"/><Relationship Id="rId34" Type="http://schemas.openxmlformats.org/officeDocument/2006/relationships/image" Target="../media/image51.jpeg"/><Relationship Id="rId7" Type="http://schemas.openxmlformats.org/officeDocument/2006/relationships/tags" Target="../tags/tag72.xml"/><Relationship Id="rId12" Type="http://schemas.openxmlformats.org/officeDocument/2006/relationships/tags" Target="../tags/tag77.xml"/><Relationship Id="rId17" Type="http://schemas.openxmlformats.org/officeDocument/2006/relationships/tags" Target="../tags/tag82.xml"/><Relationship Id="rId25" Type="http://schemas.openxmlformats.org/officeDocument/2006/relationships/tags" Target="../tags/tag90.xml"/><Relationship Id="rId33" Type="http://schemas.openxmlformats.org/officeDocument/2006/relationships/image" Target="../media/image50.png"/><Relationship Id="rId38" Type="http://schemas.openxmlformats.org/officeDocument/2006/relationships/image" Target="../media/image55.png"/><Relationship Id="rId2" Type="http://schemas.openxmlformats.org/officeDocument/2006/relationships/tags" Target="../tags/tag67.xml"/><Relationship Id="rId16" Type="http://schemas.openxmlformats.org/officeDocument/2006/relationships/tags" Target="../tags/tag81.xml"/><Relationship Id="rId20" Type="http://schemas.openxmlformats.org/officeDocument/2006/relationships/tags" Target="../tags/tag85.xml"/><Relationship Id="rId29"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24" Type="http://schemas.openxmlformats.org/officeDocument/2006/relationships/tags" Target="../tags/tag89.xml"/><Relationship Id="rId32" Type="http://schemas.openxmlformats.org/officeDocument/2006/relationships/image" Target="../media/image49.jpeg"/><Relationship Id="rId37" Type="http://schemas.openxmlformats.org/officeDocument/2006/relationships/image" Target="../media/image54.png"/><Relationship Id="rId5" Type="http://schemas.openxmlformats.org/officeDocument/2006/relationships/tags" Target="../tags/tag70.xml"/><Relationship Id="rId15" Type="http://schemas.openxmlformats.org/officeDocument/2006/relationships/tags" Target="../tags/tag80.xml"/><Relationship Id="rId23" Type="http://schemas.openxmlformats.org/officeDocument/2006/relationships/tags" Target="../tags/tag88.xml"/><Relationship Id="rId28" Type="http://schemas.openxmlformats.org/officeDocument/2006/relationships/tags" Target="../tags/tag93.xml"/><Relationship Id="rId36" Type="http://schemas.openxmlformats.org/officeDocument/2006/relationships/image" Target="../media/image53.png"/><Relationship Id="rId10" Type="http://schemas.openxmlformats.org/officeDocument/2006/relationships/tags" Target="../tags/tag75.xml"/><Relationship Id="rId19" Type="http://schemas.openxmlformats.org/officeDocument/2006/relationships/tags" Target="../tags/tag84.xml"/><Relationship Id="rId31" Type="http://schemas.openxmlformats.org/officeDocument/2006/relationships/image" Target="../media/image26.png"/><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tags" Target="../tags/tag79.xml"/><Relationship Id="rId22" Type="http://schemas.openxmlformats.org/officeDocument/2006/relationships/tags" Target="../tags/tag87.xml"/><Relationship Id="rId27" Type="http://schemas.openxmlformats.org/officeDocument/2006/relationships/tags" Target="../tags/tag92.xml"/><Relationship Id="rId30" Type="http://schemas.openxmlformats.org/officeDocument/2006/relationships/notesSlide" Target="../notesSlides/notesSlide14.xml"/><Relationship Id="rId35" Type="http://schemas.openxmlformats.org/officeDocument/2006/relationships/image" Target="../media/image52.jpe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Layout" Target="../diagrams/layout3.xml"/><Relationship Id="rId18" Type="http://schemas.openxmlformats.org/officeDocument/2006/relationships/diagramQuickStyle" Target="../diagrams/quickStyle4.xml"/><Relationship Id="rId26" Type="http://schemas.openxmlformats.org/officeDocument/2006/relationships/diagramQuickStyle" Target="../diagrams/quickStyle6.xml"/><Relationship Id="rId3" Type="http://schemas.openxmlformats.org/officeDocument/2006/relationships/image" Target="../media/image26.png"/><Relationship Id="rId21" Type="http://schemas.openxmlformats.org/officeDocument/2006/relationships/diagramLayout" Target="../diagrams/layout5.xml"/><Relationship Id="rId34" Type="http://schemas.openxmlformats.org/officeDocument/2006/relationships/diagramQuickStyle" Target="../diagrams/quickStyle8.xml"/><Relationship Id="rId42" Type="http://schemas.microsoft.com/office/2007/relationships/diagramDrawing" Target="../diagrams/drawing3.xml"/><Relationship Id="rId7" Type="http://schemas.openxmlformats.org/officeDocument/2006/relationships/diagramColors" Target="../diagrams/colors1.xml"/><Relationship Id="rId12" Type="http://schemas.openxmlformats.org/officeDocument/2006/relationships/diagramData" Target="../diagrams/data3.xml"/><Relationship Id="rId17" Type="http://schemas.openxmlformats.org/officeDocument/2006/relationships/diagramLayout" Target="../diagrams/layout4.xml"/><Relationship Id="rId25" Type="http://schemas.openxmlformats.org/officeDocument/2006/relationships/diagramLayout" Target="../diagrams/layout6.xml"/><Relationship Id="rId33" Type="http://schemas.openxmlformats.org/officeDocument/2006/relationships/diagramLayout" Target="../diagrams/layout8.xml"/><Relationship Id="rId38" Type="http://schemas.microsoft.com/office/2007/relationships/diagramDrawing" Target="../diagrams/drawing4.xml"/><Relationship Id="rId46" Type="http://schemas.microsoft.com/office/2007/relationships/diagramDrawing" Target="../diagrams/drawing6.xml"/><Relationship Id="rId2" Type="http://schemas.openxmlformats.org/officeDocument/2006/relationships/notesSlide" Target="../notesSlides/notesSlide15.xml"/><Relationship Id="rId16" Type="http://schemas.openxmlformats.org/officeDocument/2006/relationships/diagramData" Target="../diagrams/data4.xml"/><Relationship Id="rId20" Type="http://schemas.openxmlformats.org/officeDocument/2006/relationships/diagramData" Target="../diagrams/data5.xml"/><Relationship Id="rId29" Type="http://schemas.openxmlformats.org/officeDocument/2006/relationships/diagramLayout" Target="../diagrams/layout7.xml"/><Relationship Id="rId41" Type="http://schemas.microsoft.com/office/2007/relationships/diagramDrawing" Target="../diagrams/drawing8.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diagramColors" Target="../diagrams/colors2.xml"/><Relationship Id="rId24" Type="http://schemas.openxmlformats.org/officeDocument/2006/relationships/diagramData" Target="../diagrams/data6.xml"/><Relationship Id="rId32" Type="http://schemas.openxmlformats.org/officeDocument/2006/relationships/diagramData" Target="../diagrams/data8.xml"/><Relationship Id="rId37" Type="http://schemas.microsoft.com/office/2007/relationships/diagramDrawing" Target="../diagrams/drawing5.xml"/><Relationship Id="rId45" Type="http://schemas.microsoft.com/office/2007/relationships/diagramDrawing" Target="../diagrams/drawing7.xml"/><Relationship Id="rId5" Type="http://schemas.openxmlformats.org/officeDocument/2006/relationships/diagramLayout" Target="../diagrams/layout1.xml"/><Relationship Id="rId15" Type="http://schemas.openxmlformats.org/officeDocument/2006/relationships/diagramColors" Target="../diagrams/colors3.xml"/><Relationship Id="rId23" Type="http://schemas.openxmlformats.org/officeDocument/2006/relationships/diagramColors" Target="../diagrams/colors5.xml"/><Relationship Id="rId28" Type="http://schemas.openxmlformats.org/officeDocument/2006/relationships/diagramData" Target="../diagrams/data7.xml"/><Relationship Id="rId36" Type="http://schemas.openxmlformats.org/officeDocument/2006/relationships/image" Target="../media/image65.png"/><Relationship Id="rId10" Type="http://schemas.openxmlformats.org/officeDocument/2006/relationships/diagramQuickStyle" Target="../diagrams/quickStyle2.xml"/><Relationship Id="rId19" Type="http://schemas.openxmlformats.org/officeDocument/2006/relationships/diagramColors" Target="../diagrams/colors4.xml"/><Relationship Id="rId31" Type="http://schemas.openxmlformats.org/officeDocument/2006/relationships/diagramColors" Target="../diagrams/colors7.xml"/><Relationship Id="rId44" Type="http://schemas.microsoft.com/office/2007/relationships/diagramDrawing" Target="../diagrams/drawing2.xml"/><Relationship Id="rId4" Type="http://schemas.openxmlformats.org/officeDocument/2006/relationships/diagramData" Target="../diagrams/data1.xml"/><Relationship Id="rId9" Type="http://schemas.openxmlformats.org/officeDocument/2006/relationships/diagramLayout" Target="../diagrams/layout2.xml"/><Relationship Id="rId14" Type="http://schemas.openxmlformats.org/officeDocument/2006/relationships/diagramQuickStyle" Target="../diagrams/quickStyle3.xml"/><Relationship Id="rId22" Type="http://schemas.openxmlformats.org/officeDocument/2006/relationships/diagramQuickStyle" Target="../diagrams/quickStyle5.xml"/><Relationship Id="rId27" Type="http://schemas.openxmlformats.org/officeDocument/2006/relationships/diagramColors" Target="../diagrams/colors6.xml"/><Relationship Id="rId30" Type="http://schemas.openxmlformats.org/officeDocument/2006/relationships/diagramQuickStyle" Target="../diagrams/quickStyle7.xml"/><Relationship Id="rId35" Type="http://schemas.openxmlformats.org/officeDocument/2006/relationships/diagramColors" Target="../diagrams/colors8.xml"/><Relationship Id="rId43" Type="http://schemas.microsoft.com/office/2007/relationships/diagramDrawing" Target="../diagrams/drawing1.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Layout" Target="../diagrams/layout11.xml"/><Relationship Id="rId18" Type="http://schemas.openxmlformats.org/officeDocument/2006/relationships/diagramQuickStyle" Target="../diagrams/quickStyle12.xml"/><Relationship Id="rId26" Type="http://schemas.openxmlformats.org/officeDocument/2006/relationships/diagramQuickStyle" Target="../diagrams/quickStyle14.xml"/><Relationship Id="rId3" Type="http://schemas.openxmlformats.org/officeDocument/2006/relationships/image" Target="../media/image26.png"/><Relationship Id="rId21" Type="http://schemas.openxmlformats.org/officeDocument/2006/relationships/diagramLayout" Target="../diagrams/layout13.xml"/><Relationship Id="rId34" Type="http://schemas.openxmlformats.org/officeDocument/2006/relationships/diagramQuickStyle" Target="../diagrams/quickStyle16.xml"/><Relationship Id="rId42" Type="http://schemas.microsoft.com/office/2007/relationships/diagramDrawing" Target="../diagrams/drawing11.xml"/><Relationship Id="rId7" Type="http://schemas.openxmlformats.org/officeDocument/2006/relationships/diagramColors" Target="../diagrams/colors9.xml"/><Relationship Id="rId12" Type="http://schemas.openxmlformats.org/officeDocument/2006/relationships/diagramData" Target="../diagrams/data11.xml"/><Relationship Id="rId17" Type="http://schemas.openxmlformats.org/officeDocument/2006/relationships/diagramLayout" Target="../diagrams/layout12.xml"/><Relationship Id="rId25" Type="http://schemas.openxmlformats.org/officeDocument/2006/relationships/diagramLayout" Target="../diagrams/layout14.xml"/><Relationship Id="rId33" Type="http://schemas.openxmlformats.org/officeDocument/2006/relationships/diagramLayout" Target="../diagrams/layout16.xml"/><Relationship Id="rId38" Type="http://schemas.microsoft.com/office/2007/relationships/diagramDrawing" Target="../diagrams/drawing12.xml"/><Relationship Id="rId46" Type="http://schemas.microsoft.com/office/2007/relationships/diagramDrawing" Target="../diagrams/drawing14.xml"/><Relationship Id="rId2" Type="http://schemas.openxmlformats.org/officeDocument/2006/relationships/notesSlide" Target="../notesSlides/notesSlide16.xml"/><Relationship Id="rId16" Type="http://schemas.openxmlformats.org/officeDocument/2006/relationships/diagramData" Target="../diagrams/data12.xml"/><Relationship Id="rId20" Type="http://schemas.openxmlformats.org/officeDocument/2006/relationships/diagramData" Target="../diagrams/data13.xml"/><Relationship Id="rId29" Type="http://schemas.openxmlformats.org/officeDocument/2006/relationships/diagramLayout" Target="../diagrams/layout15.xml"/><Relationship Id="rId41" Type="http://schemas.microsoft.com/office/2007/relationships/diagramDrawing" Target="../diagrams/drawing16.xml"/><Relationship Id="rId1" Type="http://schemas.openxmlformats.org/officeDocument/2006/relationships/slideLayout" Target="../slideLayouts/slideLayout1.xml"/><Relationship Id="rId6" Type="http://schemas.openxmlformats.org/officeDocument/2006/relationships/diagramQuickStyle" Target="../diagrams/quickStyle9.xml"/><Relationship Id="rId11" Type="http://schemas.openxmlformats.org/officeDocument/2006/relationships/diagramColors" Target="../diagrams/colors10.xml"/><Relationship Id="rId24" Type="http://schemas.openxmlformats.org/officeDocument/2006/relationships/diagramData" Target="../diagrams/data14.xml"/><Relationship Id="rId32" Type="http://schemas.openxmlformats.org/officeDocument/2006/relationships/diagramData" Target="../diagrams/data16.xml"/><Relationship Id="rId37" Type="http://schemas.microsoft.com/office/2007/relationships/diagramDrawing" Target="../diagrams/drawing13.xml"/><Relationship Id="rId45" Type="http://schemas.microsoft.com/office/2007/relationships/diagramDrawing" Target="../diagrams/drawing15.xml"/><Relationship Id="rId5" Type="http://schemas.openxmlformats.org/officeDocument/2006/relationships/diagramLayout" Target="../diagrams/layout9.xml"/><Relationship Id="rId15" Type="http://schemas.openxmlformats.org/officeDocument/2006/relationships/diagramColors" Target="../diagrams/colors11.xml"/><Relationship Id="rId23" Type="http://schemas.openxmlformats.org/officeDocument/2006/relationships/diagramColors" Target="../diagrams/colors13.xml"/><Relationship Id="rId28" Type="http://schemas.openxmlformats.org/officeDocument/2006/relationships/diagramData" Target="../diagrams/data15.xml"/><Relationship Id="rId36" Type="http://schemas.openxmlformats.org/officeDocument/2006/relationships/image" Target="../media/image73.png"/><Relationship Id="rId10" Type="http://schemas.openxmlformats.org/officeDocument/2006/relationships/diagramQuickStyle" Target="../diagrams/quickStyle10.xml"/><Relationship Id="rId19" Type="http://schemas.openxmlformats.org/officeDocument/2006/relationships/diagramColors" Target="../diagrams/colors12.xml"/><Relationship Id="rId31" Type="http://schemas.openxmlformats.org/officeDocument/2006/relationships/diagramColors" Target="../diagrams/colors15.xml"/><Relationship Id="rId44" Type="http://schemas.microsoft.com/office/2007/relationships/diagramDrawing" Target="../diagrams/drawing10.xml"/><Relationship Id="rId4" Type="http://schemas.openxmlformats.org/officeDocument/2006/relationships/diagramData" Target="../diagrams/data9.xml"/><Relationship Id="rId9" Type="http://schemas.openxmlformats.org/officeDocument/2006/relationships/diagramLayout" Target="../diagrams/layout10.xml"/><Relationship Id="rId14" Type="http://schemas.openxmlformats.org/officeDocument/2006/relationships/diagramQuickStyle" Target="../diagrams/quickStyle11.xml"/><Relationship Id="rId22" Type="http://schemas.openxmlformats.org/officeDocument/2006/relationships/diagramQuickStyle" Target="../diagrams/quickStyle13.xml"/><Relationship Id="rId27" Type="http://schemas.openxmlformats.org/officeDocument/2006/relationships/diagramColors" Target="../diagrams/colors14.xml"/><Relationship Id="rId30" Type="http://schemas.openxmlformats.org/officeDocument/2006/relationships/diagramQuickStyle" Target="../diagrams/quickStyle15.xml"/><Relationship Id="rId35" Type="http://schemas.openxmlformats.org/officeDocument/2006/relationships/diagramColors" Target="../diagrams/colors16.xml"/><Relationship Id="rId43" Type="http://schemas.microsoft.com/office/2007/relationships/diagramDrawing" Target="../diagrams/drawing9.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60.svg"/><Relationship Id="rId10" Type="http://schemas.openxmlformats.org/officeDocument/2006/relationships/image" Target="../media/image2.png"/><Relationship Id="rId4" Type="http://schemas.openxmlformats.org/officeDocument/2006/relationships/image" Target="../media/image75.png"/><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60.svg"/><Relationship Id="rId4" Type="http://schemas.openxmlformats.org/officeDocument/2006/relationships/image" Target="../media/image75.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6" Type="http://schemas.openxmlformats.org/officeDocument/2006/relationships/notesSlide" Target="../notesSlides/notesSlide2.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slideLayout" Target="../slideLayouts/slideLayout1.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5.png"/><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2.png"/><Relationship Id="rId4" Type="http://schemas.openxmlformats.org/officeDocument/2006/relationships/image" Target="../media/image60.sv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18" Type="http://schemas.openxmlformats.org/officeDocument/2006/relationships/tags" Target="../tags/tag111.xml"/><Relationship Id="rId3" Type="http://schemas.openxmlformats.org/officeDocument/2006/relationships/tags" Target="../tags/tag96.xml"/><Relationship Id="rId21" Type="http://schemas.openxmlformats.org/officeDocument/2006/relationships/notesSlide" Target="../notesSlides/notesSlide21.xml"/><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tags" Target="../tags/tag110.xml"/><Relationship Id="rId2" Type="http://schemas.openxmlformats.org/officeDocument/2006/relationships/tags" Target="../tags/tag95.xml"/><Relationship Id="rId16" Type="http://schemas.openxmlformats.org/officeDocument/2006/relationships/tags" Target="../tags/tag109.xml"/><Relationship Id="rId20" Type="http://schemas.openxmlformats.org/officeDocument/2006/relationships/slideLayout" Target="../slideLayouts/slideLayout1.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tags" Target="../tags/tag108.xml"/><Relationship Id="rId23" Type="http://schemas.openxmlformats.org/officeDocument/2006/relationships/image" Target="../media/image89.png"/><Relationship Id="rId10" Type="http://schemas.openxmlformats.org/officeDocument/2006/relationships/tags" Target="../tags/tag103.xml"/><Relationship Id="rId19" Type="http://schemas.openxmlformats.org/officeDocument/2006/relationships/tags" Target="../tags/tag112.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tags" Target="../tags/tag107.xml"/><Relationship Id="rId22"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113.xml"/><Relationship Id="rId6" Type="http://schemas.openxmlformats.org/officeDocument/2006/relationships/image" Target="../media/image2.png"/><Relationship Id="rId5" Type="http://schemas.openxmlformats.org/officeDocument/2006/relationships/image" Target="../media/image91.png"/><Relationship Id="rId4" Type="http://schemas.openxmlformats.org/officeDocument/2006/relationships/image" Target="../media/image90.jpeg"/></Relationships>
</file>

<file path=ppt/slides/_rels/slide2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23.xml"/><Relationship Id="rId7" Type="http://schemas.openxmlformats.org/officeDocument/2006/relationships/image" Target="../media/image95.png"/><Relationship Id="rId2" Type="http://schemas.openxmlformats.org/officeDocument/2006/relationships/slideLayout" Target="../slideLayouts/slideLayout1.xml"/><Relationship Id="rId1" Type="http://schemas.openxmlformats.org/officeDocument/2006/relationships/tags" Target="../tags/tag11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8.png"/><Relationship Id="rId4" Type="http://schemas.openxmlformats.org/officeDocument/2006/relationships/image" Target="../media/image5.sv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6.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notesSlide" Target="../notesSlides/notesSlide7.xm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1" name="菱形 10"/>
          <p:cNvSpPr/>
          <p:nvPr/>
        </p:nvSpPr>
        <p:spPr>
          <a:xfrm>
            <a:off x="5836285" y="629285"/>
            <a:ext cx="2513965" cy="2513965"/>
          </a:xfrm>
          <a:prstGeom prst="diamond">
            <a:avLst/>
          </a:prstGeom>
          <a:noFill/>
          <a:ln w="25400">
            <a:solidFill>
              <a:srgbClr val="A62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5400000">
            <a:off x="-19050" y="132715"/>
            <a:ext cx="3737610" cy="1870075"/>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16200000" flipH="1">
            <a:off x="6473825" y="3570605"/>
            <a:ext cx="5092700" cy="2538730"/>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5400000">
            <a:off x="-1251585" y="-123825"/>
            <a:ext cx="4756150" cy="2383790"/>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16200000" flipH="1">
            <a:off x="5941695" y="3041015"/>
            <a:ext cx="8350885" cy="4165600"/>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300990" y="4669790"/>
            <a:ext cx="7052310" cy="2031325"/>
          </a:xfrm>
          <a:prstGeom prst="rect">
            <a:avLst/>
          </a:prstGeom>
          <a:noFill/>
        </p:spPr>
        <p:txBody>
          <a:bodyPr wrap="square" rtlCol="0">
            <a:spAutoFit/>
          </a:bodyPr>
          <a:lstStyle/>
          <a:p>
            <a:pPr algn="l"/>
            <a:r>
              <a:rPr lang="zh-CN" altLang="en-US" b="1" dirty="0" smtClean="0">
                <a:solidFill>
                  <a:schemeClr val="tx1"/>
                </a:solidFill>
                <a:latin typeface="+mj-ea"/>
                <a:ea typeface="+mj-ea"/>
                <a:cs typeface="汉仪晓波花月圆W" panose="00020600040101010101" charset="-122"/>
                <a:sym typeface="+mn-ea"/>
              </a:rPr>
              <a:t>做光谱，多有趣！</a:t>
            </a:r>
            <a:endParaRPr lang="en-US" altLang="zh-CN" b="1" dirty="0" smtClean="0">
              <a:solidFill>
                <a:schemeClr val="tx1"/>
              </a:solidFill>
              <a:latin typeface="+mj-ea"/>
              <a:ea typeface="+mj-ea"/>
              <a:cs typeface="汉仪晓波花月圆W" panose="00020600040101010101" charset="-122"/>
              <a:sym typeface="+mn-ea"/>
            </a:endParaRPr>
          </a:p>
          <a:p>
            <a:pPr algn="l"/>
            <a:endParaRPr lang="en-US" altLang="zh-CN" b="1" dirty="0" smtClean="0">
              <a:solidFill>
                <a:schemeClr val="tx1"/>
              </a:solidFill>
              <a:latin typeface="+mj-ea"/>
              <a:ea typeface="+mj-ea"/>
              <a:cs typeface="汉仪晓波花月圆W" panose="00020600040101010101" charset="-122"/>
              <a:sym typeface="+mn-ea"/>
            </a:endParaRPr>
          </a:p>
          <a:p>
            <a:r>
              <a:rPr lang="en-US" altLang="zh-CN" b="1" dirty="0" smtClean="0">
                <a:latin typeface="+mj-ea"/>
                <a:cs typeface="汉仪晓波花月圆W" panose="00020600040101010101" charset="-122"/>
                <a:sym typeface="+mn-ea"/>
              </a:rPr>
              <a:t>We DOSPECTRUM well</a:t>
            </a:r>
            <a:r>
              <a:rPr lang="zh-CN" altLang="en-US" b="1" dirty="0" smtClean="0">
                <a:latin typeface="+mj-ea"/>
                <a:cs typeface="汉仪晓波花月圆W" panose="00020600040101010101" charset="-122"/>
                <a:sym typeface="+mn-ea"/>
              </a:rPr>
              <a:t>！</a:t>
            </a:r>
            <a:endParaRPr lang="en-US" altLang="zh-CN" b="1" dirty="0" smtClean="0">
              <a:latin typeface="+mj-ea"/>
              <a:cs typeface="汉仪晓波花月圆W" panose="00020600040101010101" charset="-122"/>
              <a:sym typeface="+mn-ea"/>
            </a:endParaRPr>
          </a:p>
          <a:p>
            <a:pPr algn="l"/>
            <a:r>
              <a:rPr lang="en-US" altLang="zh-CN" b="1" dirty="0" smtClean="0">
                <a:solidFill>
                  <a:schemeClr val="tx1"/>
                </a:solidFill>
                <a:latin typeface="+mj-ea"/>
                <a:ea typeface="+mj-ea"/>
                <a:cs typeface="汉仪晓波花月圆W" panose="00020600040101010101" charset="-122"/>
                <a:sym typeface="+mn-ea"/>
              </a:rPr>
              <a:t> </a:t>
            </a:r>
          </a:p>
          <a:p>
            <a:pPr algn="ctr"/>
            <a:r>
              <a:rPr lang="zh-CN" altLang="en-US" b="1" dirty="0" smtClean="0">
                <a:latin typeface="+mj-ea"/>
                <a:ea typeface="+mj-ea"/>
                <a:cs typeface="汉仪晓波花月圆W" panose="00020600040101010101" charset="-122"/>
                <a:sym typeface="+mn-ea"/>
              </a:rPr>
              <a:t>关于多谱光学</a:t>
            </a:r>
            <a:endParaRPr lang="en-US" altLang="zh-CN" b="1" dirty="0" smtClean="0">
              <a:latin typeface="+mj-ea"/>
              <a:ea typeface="+mj-ea"/>
              <a:cs typeface="汉仪晓波花月圆W" panose="00020600040101010101" charset="-122"/>
              <a:sym typeface="+mn-ea"/>
            </a:endParaRPr>
          </a:p>
          <a:p>
            <a:pPr algn="l"/>
            <a:endParaRPr lang="en-US" altLang="zh-CN" b="1" dirty="0" smtClean="0">
              <a:latin typeface="+mj-ea"/>
              <a:ea typeface="+mj-ea"/>
              <a:cs typeface="汉仪晓波花月圆W" panose="00020600040101010101" charset="-122"/>
              <a:sym typeface="+mn-ea"/>
            </a:endParaRPr>
          </a:p>
          <a:p>
            <a:pPr algn="ctr"/>
            <a:r>
              <a:rPr lang="zh-CN" altLang="en-US" b="1" dirty="0" smtClean="0">
                <a:latin typeface="+mj-ea"/>
                <a:ea typeface="+mj-ea"/>
                <a:cs typeface="汉仪晓波花月圆W" panose="00020600040101010101" charset="-122"/>
                <a:sym typeface="+mn-ea"/>
              </a:rPr>
              <a:t>郑轶博士 </a:t>
            </a:r>
            <a:r>
              <a:rPr lang="en-US" altLang="zh-CN" b="1" dirty="0" smtClean="0">
                <a:latin typeface="+mj-ea"/>
                <a:ea typeface="+mj-ea"/>
                <a:cs typeface="汉仪晓波花月圆W" panose="00020600040101010101" charset="-122"/>
                <a:sym typeface="+mn-ea"/>
              </a:rPr>
              <a:t>2025</a:t>
            </a:r>
            <a:r>
              <a:rPr lang="zh-CN" altLang="en-US" b="1" dirty="0" smtClean="0">
                <a:latin typeface="+mj-ea"/>
                <a:ea typeface="+mj-ea"/>
                <a:cs typeface="汉仪晓波花月圆W" panose="00020600040101010101" charset="-122"/>
                <a:sym typeface="+mn-ea"/>
              </a:rPr>
              <a:t>年</a:t>
            </a:r>
            <a:r>
              <a:rPr lang="en-US" altLang="zh-CN" b="1" dirty="0" smtClean="0">
                <a:latin typeface="+mj-ea"/>
                <a:ea typeface="+mj-ea"/>
                <a:cs typeface="汉仪晓波花月圆W" panose="00020600040101010101" charset="-122"/>
                <a:sym typeface="+mn-ea"/>
              </a:rPr>
              <a:t>7</a:t>
            </a:r>
            <a:r>
              <a:rPr lang="zh-CN" altLang="en-US" b="1" dirty="0" smtClean="0">
                <a:latin typeface="+mj-ea"/>
                <a:ea typeface="+mj-ea"/>
                <a:cs typeface="汉仪晓波花月圆W" panose="00020600040101010101" charset="-122"/>
                <a:sym typeface="+mn-ea"/>
              </a:rPr>
              <a:t>月</a:t>
            </a:r>
            <a:r>
              <a:rPr lang="en-US" altLang="zh-CN" b="1" dirty="0" smtClean="0">
                <a:latin typeface="+mj-ea"/>
                <a:ea typeface="+mj-ea"/>
                <a:cs typeface="汉仪晓波花月圆W" panose="00020600040101010101" charset="-122"/>
                <a:sym typeface="+mn-ea"/>
              </a:rPr>
              <a:t>1</a:t>
            </a:r>
            <a:r>
              <a:rPr lang="zh-CN" altLang="en-US" b="1" dirty="0" smtClean="0">
                <a:latin typeface="+mj-ea"/>
                <a:ea typeface="+mj-ea"/>
                <a:cs typeface="汉仪晓波花月圆W" panose="00020600040101010101" charset="-122"/>
                <a:sym typeface="+mn-ea"/>
              </a:rPr>
              <a:t>日</a:t>
            </a:r>
            <a:endParaRPr lang="en-US" altLang="zh-CN" b="1" dirty="0" smtClean="0">
              <a:latin typeface="+mj-ea"/>
              <a:ea typeface="+mj-ea"/>
              <a:cs typeface="汉仪晓波花月圆W" panose="00020600040101010101" charset="-122"/>
              <a:sym typeface="+mn-ea"/>
            </a:endParaRPr>
          </a:p>
        </p:txBody>
      </p:sp>
      <p:sp>
        <p:nvSpPr>
          <p:cNvPr id="10" name="等腰三角形 9"/>
          <p:cNvSpPr/>
          <p:nvPr/>
        </p:nvSpPr>
        <p:spPr>
          <a:xfrm rot="10800000">
            <a:off x="8462645" y="-7620"/>
            <a:ext cx="3737610" cy="1874520"/>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菱形 4"/>
          <p:cNvSpPr/>
          <p:nvPr/>
        </p:nvSpPr>
        <p:spPr>
          <a:xfrm>
            <a:off x="3792855" y="217805"/>
            <a:ext cx="3336925" cy="3336925"/>
          </a:xfrm>
          <a:prstGeom prst="diamond">
            <a:avLst/>
          </a:prstGeom>
          <a:blipFill rotWithShape="1">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等腰三角形 1"/>
          <p:cNvSpPr/>
          <p:nvPr/>
        </p:nvSpPr>
        <p:spPr>
          <a:xfrm rot="10800000">
            <a:off x="2468880" y="-7620"/>
            <a:ext cx="1397635" cy="701040"/>
          </a:xfrm>
          <a:prstGeom prst="triangle">
            <a:avLst/>
          </a:prstGeom>
          <a:noFill/>
          <a:ln w="25400">
            <a:solidFill>
              <a:srgbClr val="A62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10800000" flipV="1">
            <a:off x="7080250" y="5860415"/>
            <a:ext cx="2043430" cy="1024890"/>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片 37"/>
          <p:cNvPicPr>
            <a:picLocks noChangeAspect="1"/>
          </p:cNvPicPr>
          <p:nvPr/>
        </p:nvPicPr>
        <p:blipFill rotWithShape="1">
          <a:blip r:embed="rId4" cstate="print">
            <a:extLst>
              <a:ext uri="{28A0092B-C50C-407E-A947-70E740481C1C}">
                <a14:useLocalDpi xmlns:a14="http://schemas.microsoft.com/office/drawing/2010/main" xmlns="" val="0"/>
              </a:ext>
            </a:extLst>
          </a:blip>
          <a:srcRect t="31466" b="32272"/>
          <a:stretch>
            <a:fillRect/>
          </a:stretch>
        </p:blipFill>
        <p:spPr>
          <a:xfrm>
            <a:off x="146105" y="3826042"/>
            <a:ext cx="4190346" cy="7597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文本框 27"/>
          <p:cNvSpPr txBox="1"/>
          <p:nvPr/>
        </p:nvSpPr>
        <p:spPr>
          <a:xfrm>
            <a:off x="5397500" y="2905125"/>
            <a:ext cx="2989580" cy="829945"/>
          </a:xfrm>
          <a:prstGeom prst="rect">
            <a:avLst/>
          </a:prstGeom>
          <a:noFill/>
        </p:spPr>
        <p:txBody>
          <a:bodyPr wrap="square" rtlCol="0">
            <a:spAutoFit/>
          </a:bodyPr>
          <a:lstStyle/>
          <a:p>
            <a:pPr algn="dist"/>
            <a:r>
              <a:rPr lang="zh-CN" altLang="en-US" sz="3200">
                <a:solidFill>
                  <a:schemeClr val="tx1"/>
                </a:solidFill>
                <a:latin typeface="+mj-ea"/>
                <a:ea typeface="+mj-ea"/>
                <a:cs typeface="汉仪晓波花月圆W" panose="00020600040101010101" charset="-122"/>
              </a:rPr>
              <a:t>业务范围</a:t>
            </a:r>
          </a:p>
          <a:p>
            <a:pPr algn="dist"/>
            <a:r>
              <a:rPr lang="zh-CN" altLang="en-US" sz="1600">
                <a:solidFill>
                  <a:schemeClr val="tx1"/>
                </a:solidFill>
                <a:latin typeface="汉仪晓波花月圆W" panose="00020600040101010101" charset="-122"/>
                <a:ea typeface="汉仪晓波花月圆W" panose="00020600040101010101" charset="-122"/>
                <a:cs typeface="汉仪晓波花月圆W" panose="00020600040101010101" charset="-122"/>
              </a:rPr>
              <a:t>Company profile</a:t>
            </a:r>
          </a:p>
        </p:txBody>
      </p:sp>
      <p:sp>
        <p:nvSpPr>
          <p:cNvPr id="18" name="等腰三角形 17"/>
          <p:cNvSpPr/>
          <p:nvPr/>
        </p:nvSpPr>
        <p:spPr>
          <a:xfrm rot="10800000" flipV="1">
            <a:off x="-1003935" y="4978400"/>
            <a:ext cx="3737610" cy="1874520"/>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10800000">
            <a:off x="8462645" y="-7620"/>
            <a:ext cx="3737610" cy="1874520"/>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菱形 1"/>
          <p:cNvSpPr/>
          <p:nvPr/>
        </p:nvSpPr>
        <p:spPr>
          <a:xfrm>
            <a:off x="8608060" y="3110865"/>
            <a:ext cx="952500" cy="952500"/>
          </a:xfrm>
          <a:prstGeom prst="diamond">
            <a:avLst/>
          </a:prstGeom>
          <a:noFill/>
          <a:ln w="254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4" name="图片 73"/>
          <p:cNvPicPr>
            <a:picLocks noChangeAspect="1"/>
          </p:cNvPicPr>
          <p:nvPr/>
        </p:nvPicPr>
        <p:blipFill rotWithShape="1">
          <a:blip r:embed="rId3" cstate="print">
            <a:extLst>
              <a:ext uri="{28A0092B-C50C-407E-A947-70E740481C1C}">
                <a14:useLocalDpi xmlns:a14="http://schemas.microsoft.com/office/drawing/2010/main" xmlns="" val="0"/>
              </a:ext>
            </a:extLst>
          </a:blip>
          <a:srcRect l="5773" t="32936" r="76511" b="32272"/>
          <a:stretch>
            <a:fillRect/>
          </a:stretch>
        </p:blipFill>
        <p:spPr>
          <a:xfrm>
            <a:off x="3110960" y="1958117"/>
            <a:ext cx="2102744" cy="206479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0" y="635"/>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473065" y="-5080"/>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文本框 16"/>
          <p:cNvSpPr txBox="1"/>
          <p:nvPr/>
        </p:nvSpPr>
        <p:spPr>
          <a:xfrm>
            <a:off x="5472430" y="84455"/>
            <a:ext cx="200342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sym typeface="+mn-ea"/>
              </a:rPr>
              <a:t>业务范围</a:t>
            </a:r>
            <a:endParaRPr lang="zh-CN" altLang="en-US" sz="2000">
              <a:solidFill>
                <a:schemeClr val="bg1"/>
              </a:solidFill>
              <a:latin typeface="+mj-ea"/>
              <a:ea typeface="+mj-ea"/>
              <a:cs typeface="汉仪晓波花月圆W" panose="00020600040101010101" charset="-122"/>
            </a:endParaRPr>
          </a:p>
          <a:p>
            <a:pPr algn="ctr"/>
            <a:r>
              <a:rPr lang="zh-CN" altLang="en-US" sz="12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Scope of business</a:t>
            </a:r>
          </a:p>
        </p:txBody>
      </p:sp>
      <p:cxnSp>
        <p:nvCxnSpPr>
          <p:cNvPr id="749" name="直接连接符 748"/>
          <p:cNvCxnSpPr/>
          <p:nvPr>
            <p:custDataLst>
              <p:tags r:id="rId1"/>
            </p:custDataLst>
          </p:nvPr>
        </p:nvCxnSpPr>
        <p:spPr>
          <a:xfrm>
            <a:off x="3171492" y="2489044"/>
            <a:ext cx="8002011" cy="0"/>
          </a:xfrm>
          <a:prstGeom prst="line">
            <a:avLst/>
          </a:prstGeom>
          <a:ln>
            <a:solidFill>
              <a:schemeClr val="tx1">
                <a:lumMod val="65000"/>
                <a:lumOff val="35000"/>
                <a:alpha val="50000"/>
              </a:schemeClr>
            </a:solidFill>
          </a:ln>
        </p:spPr>
        <p:style>
          <a:lnRef idx="1">
            <a:schemeClr val="accent1"/>
          </a:lnRef>
          <a:fillRef idx="0">
            <a:schemeClr val="accent1"/>
          </a:fillRef>
          <a:effectRef idx="0">
            <a:schemeClr val="accent1"/>
          </a:effectRef>
          <a:fontRef idx="minor">
            <a:schemeClr val="tx1"/>
          </a:fontRef>
        </p:style>
      </p:cxnSp>
      <p:sp>
        <p:nvSpPr>
          <p:cNvPr id="750" name="任意多边形 70"/>
          <p:cNvSpPr/>
          <p:nvPr>
            <p:custDataLst>
              <p:tags r:id="rId2"/>
            </p:custDataLst>
          </p:nvPr>
        </p:nvSpPr>
        <p:spPr>
          <a:xfrm rot="780000">
            <a:off x="2116723" y="2484433"/>
            <a:ext cx="1284720" cy="359807"/>
          </a:xfrm>
          <a:custGeom>
            <a:avLst/>
            <a:gdLst>
              <a:gd name="connsiteX0" fmla="*/ 0 w 1508"/>
              <a:gd name="connsiteY0" fmla="*/ 357 h 369"/>
              <a:gd name="connsiteX1" fmla="*/ 706 w 1508"/>
              <a:gd name="connsiteY1" fmla="*/ 0 h 369"/>
              <a:gd name="connsiteX2" fmla="*/ 1508 w 1508"/>
              <a:gd name="connsiteY2" fmla="*/ 7 h 369"/>
              <a:gd name="connsiteX3" fmla="*/ 813 w 1508"/>
              <a:gd name="connsiteY3" fmla="*/ 369 h 369"/>
              <a:gd name="connsiteX4" fmla="*/ 0 w 1508"/>
              <a:gd name="connsiteY4" fmla="*/ 357 h 369"/>
              <a:gd name="connsiteX0-1" fmla="*/ 0 w 10000"/>
              <a:gd name="connsiteY0-2" fmla="*/ 9675 h 10515"/>
              <a:gd name="connsiteX1-3" fmla="*/ 4682 w 10000"/>
              <a:gd name="connsiteY1-4" fmla="*/ 0 h 10515"/>
              <a:gd name="connsiteX2-5" fmla="*/ 10000 w 10000"/>
              <a:gd name="connsiteY2-6" fmla="*/ 190 h 10515"/>
              <a:gd name="connsiteX3-7" fmla="*/ 5372 w 10000"/>
              <a:gd name="connsiteY3-8" fmla="*/ 10515 h 10515"/>
              <a:gd name="connsiteX4-9" fmla="*/ 0 w 10000"/>
              <a:gd name="connsiteY4-10" fmla="*/ 9675 h 10515"/>
              <a:gd name="connsiteX0-11" fmla="*/ 0 w 10000"/>
              <a:gd name="connsiteY0-12" fmla="*/ 9675 h 10602"/>
              <a:gd name="connsiteX1-13" fmla="*/ 4682 w 10000"/>
              <a:gd name="connsiteY1-14" fmla="*/ 0 h 10602"/>
              <a:gd name="connsiteX2-15" fmla="*/ 10000 w 10000"/>
              <a:gd name="connsiteY2-16" fmla="*/ 190 h 10602"/>
              <a:gd name="connsiteX3-17" fmla="*/ 5282 w 10000"/>
              <a:gd name="connsiteY3-18" fmla="*/ 10602 h 10602"/>
              <a:gd name="connsiteX4-19" fmla="*/ 0 w 10000"/>
              <a:gd name="connsiteY4-20" fmla="*/ 9675 h 10602"/>
              <a:gd name="connsiteX0-21" fmla="*/ 0 w 10000"/>
              <a:gd name="connsiteY0-22" fmla="*/ 9485 h 10412"/>
              <a:gd name="connsiteX1-23" fmla="*/ 4765 w 10000"/>
              <a:gd name="connsiteY1-24" fmla="*/ 28 h 10412"/>
              <a:gd name="connsiteX2-25" fmla="*/ 10000 w 10000"/>
              <a:gd name="connsiteY2-26" fmla="*/ 0 h 10412"/>
              <a:gd name="connsiteX3-27" fmla="*/ 5282 w 10000"/>
              <a:gd name="connsiteY3-28" fmla="*/ 10412 h 10412"/>
              <a:gd name="connsiteX4-29" fmla="*/ 0 w 10000"/>
              <a:gd name="connsiteY4-30" fmla="*/ 9485 h 10412"/>
              <a:gd name="connsiteX0-31" fmla="*/ 0 w 10000"/>
              <a:gd name="connsiteY0-32" fmla="*/ 9485 h 10412"/>
              <a:gd name="connsiteX1-33" fmla="*/ 4703 w 10000"/>
              <a:gd name="connsiteY1-34" fmla="*/ 188 h 10412"/>
              <a:gd name="connsiteX2-35" fmla="*/ 10000 w 10000"/>
              <a:gd name="connsiteY2-36" fmla="*/ 0 h 10412"/>
              <a:gd name="connsiteX3-37" fmla="*/ 5282 w 10000"/>
              <a:gd name="connsiteY3-38" fmla="*/ 10412 h 10412"/>
              <a:gd name="connsiteX4-39" fmla="*/ 0 w 10000"/>
              <a:gd name="connsiteY4-40" fmla="*/ 9485 h 10412"/>
              <a:gd name="connsiteX0-41" fmla="*/ 0 w 9901"/>
              <a:gd name="connsiteY0-42" fmla="*/ 9642 h 10569"/>
              <a:gd name="connsiteX1-43" fmla="*/ 4703 w 9901"/>
              <a:gd name="connsiteY1-44" fmla="*/ 345 h 10569"/>
              <a:gd name="connsiteX2-45" fmla="*/ 9901 w 9901"/>
              <a:gd name="connsiteY2-46" fmla="*/ 0 h 10569"/>
              <a:gd name="connsiteX3-47" fmla="*/ 5282 w 9901"/>
              <a:gd name="connsiteY3-48" fmla="*/ 10569 h 10569"/>
              <a:gd name="connsiteX4-49" fmla="*/ 0 w 9901"/>
              <a:gd name="connsiteY4-50" fmla="*/ 9642 h 10569"/>
              <a:gd name="connsiteX0-51" fmla="*/ 0 w 10000"/>
              <a:gd name="connsiteY0-52" fmla="*/ 9123 h 10979"/>
              <a:gd name="connsiteX1-53" fmla="*/ 4750 w 10000"/>
              <a:gd name="connsiteY1-54" fmla="*/ 326 h 10979"/>
              <a:gd name="connsiteX2-55" fmla="*/ 10000 w 10000"/>
              <a:gd name="connsiteY2-56" fmla="*/ 0 h 10979"/>
              <a:gd name="connsiteX3-57" fmla="*/ 5393 w 10000"/>
              <a:gd name="connsiteY3-58" fmla="*/ 10979 h 10979"/>
              <a:gd name="connsiteX4-59" fmla="*/ 0 w 10000"/>
              <a:gd name="connsiteY4-60" fmla="*/ 9123 h 10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979">
                <a:moveTo>
                  <a:pt x="0" y="9123"/>
                </a:moveTo>
                <a:lnTo>
                  <a:pt x="4750" y="326"/>
                </a:lnTo>
                <a:lnTo>
                  <a:pt x="10000" y="0"/>
                </a:lnTo>
                <a:lnTo>
                  <a:pt x="5393" y="10979"/>
                </a:lnTo>
                <a:lnTo>
                  <a:pt x="0" y="9123"/>
                </a:lnTo>
                <a:close/>
              </a:path>
            </a:pathLst>
          </a:custGeom>
          <a:solidFill>
            <a:schemeClr val="accent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sp>
        <p:nvSpPr>
          <p:cNvPr id="751" name="任意多边形: 形状 4"/>
          <p:cNvSpPr/>
          <p:nvPr>
            <p:custDataLst>
              <p:tags r:id="rId3"/>
            </p:custDataLst>
          </p:nvPr>
        </p:nvSpPr>
        <p:spPr>
          <a:xfrm flipH="1">
            <a:off x="2757754" y="1614133"/>
            <a:ext cx="584949" cy="1070891"/>
          </a:xfrm>
          <a:custGeom>
            <a:avLst/>
            <a:gdLst>
              <a:gd name="connsiteX0" fmla="*/ 553188 w 553188"/>
              <a:gd name="connsiteY0" fmla="*/ 0 h 997250"/>
              <a:gd name="connsiteX1" fmla="*/ 553188 w 553188"/>
              <a:gd name="connsiteY1" fmla="*/ 997250 h 997250"/>
              <a:gd name="connsiteX2" fmla="*/ 0 w 553188"/>
              <a:gd name="connsiteY2" fmla="*/ 850150 h 997250"/>
              <a:gd name="connsiteX0-1" fmla="*/ 550013 w 553188"/>
              <a:gd name="connsiteY0-2" fmla="*/ 0 h 1032175"/>
              <a:gd name="connsiteX1-3" fmla="*/ 553188 w 553188"/>
              <a:gd name="connsiteY1-4" fmla="*/ 1032175 h 1032175"/>
              <a:gd name="connsiteX2-5" fmla="*/ 0 w 553188"/>
              <a:gd name="connsiteY2-6" fmla="*/ 885075 h 1032175"/>
              <a:gd name="connsiteX3" fmla="*/ 550013 w 553188"/>
              <a:gd name="connsiteY3" fmla="*/ 0 h 1032175"/>
              <a:gd name="connsiteX0-7" fmla="*/ 550013 w 563801"/>
              <a:gd name="connsiteY0-8" fmla="*/ 0 h 1032175"/>
              <a:gd name="connsiteX1-9" fmla="*/ 553188 w 563801"/>
              <a:gd name="connsiteY1-10" fmla="*/ 1032175 h 1032175"/>
              <a:gd name="connsiteX2-11" fmla="*/ 0 w 563801"/>
              <a:gd name="connsiteY2-12" fmla="*/ 885075 h 1032175"/>
              <a:gd name="connsiteX3-13" fmla="*/ 550013 w 563801"/>
              <a:gd name="connsiteY3-14" fmla="*/ 0 h 1032175"/>
            </a:gdLst>
            <a:ahLst/>
            <a:cxnLst>
              <a:cxn ang="0">
                <a:pos x="connsiteX0-1" y="connsiteY0-2"/>
              </a:cxn>
              <a:cxn ang="0">
                <a:pos x="connsiteX1-3" y="connsiteY1-4"/>
              </a:cxn>
              <a:cxn ang="0">
                <a:pos x="connsiteX2-5" y="connsiteY2-6"/>
              </a:cxn>
              <a:cxn ang="0">
                <a:pos x="connsiteX3-13" y="connsiteY3-14"/>
              </a:cxn>
            </a:cxnLst>
            <a:rect l="l" t="t" r="r" b="b"/>
            <a:pathLst>
              <a:path w="563801" h="1032175">
                <a:moveTo>
                  <a:pt x="550013" y="0"/>
                </a:moveTo>
                <a:cubicBezTo>
                  <a:pt x="579646" y="347233"/>
                  <a:pt x="552130" y="688117"/>
                  <a:pt x="553188" y="1032175"/>
                </a:cubicBezTo>
                <a:lnTo>
                  <a:pt x="0" y="885075"/>
                </a:lnTo>
                <a:cubicBezTo>
                  <a:pt x="184396" y="601692"/>
                  <a:pt x="365617" y="283383"/>
                  <a:pt x="550013" y="0"/>
                </a:cubicBezTo>
                <a:close/>
              </a:path>
            </a:pathLst>
          </a:custGeom>
          <a:gradFill>
            <a:gsLst>
              <a:gs pos="0">
                <a:schemeClr val="accent1">
                  <a:lumMod val="60000"/>
                  <a:lumOff val="40000"/>
                  <a:alpha val="100000"/>
                </a:schemeClr>
              </a:gs>
              <a:gs pos="85000">
                <a:schemeClr val="accent1">
                  <a:alpha val="100000"/>
                </a:schemeClr>
              </a:gs>
            </a:gsLst>
            <a:lin ang="36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tIns="323850" numCol="1" spcCol="0" rtlCol="0" fromWordArt="0" anchor="ctr" anchorCtr="0" forceAA="0" compatLnSpc="1">
            <a:noAutofit/>
          </a:bodyPr>
          <a:lstStyle/>
          <a:p>
            <a:pPr algn="ctr"/>
            <a:endParaRPr lang="zh-CN" altLang="en-US" sz="1400" b="1">
              <a:solidFill>
                <a:schemeClr val="lt1"/>
              </a:solidFill>
            </a:endParaRPr>
          </a:p>
        </p:txBody>
      </p:sp>
      <p:cxnSp>
        <p:nvCxnSpPr>
          <p:cNvPr id="752" name="直接连接符 751"/>
          <p:cNvCxnSpPr/>
          <p:nvPr>
            <p:custDataLst>
              <p:tags r:id="rId4"/>
            </p:custDataLst>
          </p:nvPr>
        </p:nvCxnSpPr>
        <p:spPr>
          <a:xfrm>
            <a:off x="3171492" y="3546202"/>
            <a:ext cx="8002011" cy="0"/>
          </a:xfrm>
          <a:prstGeom prst="line">
            <a:avLst/>
          </a:prstGeom>
          <a:ln>
            <a:solidFill>
              <a:schemeClr val="tx1">
                <a:lumMod val="65000"/>
                <a:lumOff val="3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53" name="直接连接符 752"/>
          <p:cNvCxnSpPr/>
          <p:nvPr>
            <p:custDataLst>
              <p:tags r:id="rId5"/>
            </p:custDataLst>
          </p:nvPr>
        </p:nvCxnSpPr>
        <p:spPr>
          <a:xfrm>
            <a:off x="3171492" y="4555099"/>
            <a:ext cx="8002011" cy="0"/>
          </a:xfrm>
          <a:prstGeom prst="line">
            <a:avLst/>
          </a:prstGeom>
          <a:ln>
            <a:solidFill>
              <a:schemeClr val="tx1">
                <a:lumMod val="65000"/>
                <a:lumOff val="3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54" name="直接连接符 753"/>
          <p:cNvCxnSpPr/>
          <p:nvPr>
            <p:custDataLst>
              <p:tags r:id="rId6"/>
            </p:custDataLst>
          </p:nvPr>
        </p:nvCxnSpPr>
        <p:spPr>
          <a:xfrm>
            <a:off x="3171492" y="5653730"/>
            <a:ext cx="8002011" cy="0"/>
          </a:xfrm>
          <a:prstGeom prst="line">
            <a:avLst/>
          </a:prstGeom>
          <a:ln>
            <a:solidFill>
              <a:schemeClr val="tx1">
                <a:lumMod val="65000"/>
                <a:lumOff val="35000"/>
                <a:alpha val="50000"/>
              </a:schemeClr>
            </a:solidFill>
          </a:ln>
        </p:spPr>
        <p:style>
          <a:lnRef idx="1">
            <a:schemeClr val="accent1"/>
          </a:lnRef>
          <a:fillRef idx="0">
            <a:schemeClr val="accent1"/>
          </a:fillRef>
          <a:effectRef idx="0">
            <a:schemeClr val="accent1"/>
          </a:effectRef>
          <a:fontRef idx="minor">
            <a:schemeClr val="tx1"/>
          </a:fontRef>
        </p:style>
      </p:cxnSp>
      <p:sp>
        <p:nvSpPr>
          <p:cNvPr id="755" name="任意多边形 71"/>
          <p:cNvSpPr/>
          <p:nvPr>
            <p:custDataLst>
              <p:tags r:id="rId7"/>
            </p:custDataLst>
          </p:nvPr>
        </p:nvSpPr>
        <p:spPr>
          <a:xfrm rot="780000">
            <a:off x="814898" y="4144655"/>
            <a:ext cx="3905757" cy="1156303"/>
          </a:xfrm>
          <a:custGeom>
            <a:avLst/>
            <a:gdLst>
              <a:gd name="connsiteX0" fmla="*/ 0 w 4511"/>
              <a:gd name="connsiteY0" fmla="*/ 1041 h 1095"/>
              <a:gd name="connsiteX1" fmla="*/ 2089 w 4511"/>
              <a:gd name="connsiteY1" fmla="*/ 0 h 1095"/>
              <a:gd name="connsiteX2" fmla="*/ 4511 w 4511"/>
              <a:gd name="connsiteY2" fmla="*/ 0 h 1095"/>
              <a:gd name="connsiteX3" fmla="*/ 2407 w 4511"/>
              <a:gd name="connsiteY3" fmla="*/ 1095 h 1095"/>
              <a:gd name="connsiteX4" fmla="*/ 0 w 4511"/>
              <a:gd name="connsiteY4" fmla="*/ 1041 h 1095"/>
              <a:gd name="connsiteX0-1" fmla="*/ 0 w 10093"/>
              <a:gd name="connsiteY0-2" fmla="*/ 9507 h 10000"/>
              <a:gd name="connsiteX1-3" fmla="*/ 4631 w 10093"/>
              <a:gd name="connsiteY1-4" fmla="*/ 0 h 10000"/>
              <a:gd name="connsiteX2-5" fmla="*/ 10093 w 10093"/>
              <a:gd name="connsiteY2-6" fmla="*/ 989 h 10000"/>
              <a:gd name="connsiteX3-7" fmla="*/ 5336 w 10093"/>
              <a:gd name="connsiteY3-8" fmla="*/ 10000 h 10000"/>
              <a:gd name="connsiteX4-9" fmla="*/ 0 w 10093"/>
              <a:gd name="connsiteY4-10" fmla="*/ 9507 h 10000"/>
              <a:gd name="connsiteX0-11" fmla="*/ 0 w 10093"/>
              <a:gd name="connsiteY0-12" fmla="*/ 9507 h 10210"/>
              <a:gd name="connsiteX1-13" fmla="*/ 4631 w 10093"/>
              <a:gd name="connsiteY1-14" fmla="*/ 0 h 10210"/>
              <a:gd name="connsiteX2-15" fmla="*/ 10093 w 10093"/>
              <a:gd name="connsiteY2-16" fmla="*/ 989 h 10210"/>
              <a:gd name="connsiteX3-17" fmla="*/ 5349 w 10093"/>
              <a:gd name="connsiteY3-18" fmla="*/ 10210 h 10210"/>
              <a:gd name="connsiteX4-19" fmla="*/ 0 w 10093"/>
              <a:gd name="connsiteY4-20" fmla="*/ 9507 h 10210"/>
              <a:gd name="connsiteX0-21" fmla="*/ 0 w 10093"/>
              <a:gd name="connsiteY0-22" fmla="*/ 9510 h 10213"/>
              <a:gd name="connsiteX1-23" fmla="*/ 4722 w 10093"/>
              <a:gd name="connsiteY1-24" fmla="*/ 0 h 10213"/>
              <a:gd name="connsiteX2-25" fmla="*/ 10093 w 10093"/>
              <a:gd name="connsiteY2-26" fmla="*/ 992 h 10213"/>
              <a:gd name="connsiteX3-27" fmla="*/ 5349 w 10093"/>
              <a:gd name="connsiteY3-28" fmla="*/ 10213 h 10213"/>
              <a:gd name="connsiteX4-29" fmla="*/ 0 w 10093"/>
              <a:gd name="connsiteY4-30" fmla="*/ 9510 h 10213"/>
              <a:gd name="connsiteX0-31" fmla="*/ 0 w 10083"/>
              <a:gd name="connsiteY0-32" fmla="*/ 9502 h 10213"/>
              <a:gd name="connsiteX1-33" fmla="*/ 4712 w 10083"/>
              <a:gd name="connsiteY1-34" fmla="*/ 0 h 10213"/>
              <a:gd name="connsiteX2-35" fmla="*/ 10083 w 10083"/>
              <a:gd name="connsiteY2-36" fmla="*/ 992 h 10213"/>
              <a:gd name="connsiteX3-37" fmla="*/ 5339 w 10083"/>
              <a:gd name="connsiteY3-38" fmla="*/ 10213 h 10213"/>
              <a:gd name="connsiteX4-39" fmla="*/ 0 w 10083"/>
              <a:gd name="connsiteY4-40" fmla="*/ 9502 h 10213"/>
              <a:gd name="connsiteX0-41" fmla="*/ 0 w 10117"/>
              <a:gd name="connsiteY0-42" fmla="*/ 9604 h 10213"/>
              <a:gd name="connsiteX1-43" fmla="*/ 4746 w 10117"/>
              <a:gd name="connsiteY1-44" fmla="*/ 0 h 10213"/>
              <a:gd name="connsiteX2-45" fmla="*/ 10117 w 10117"/>
              <a:gd name="connsiteY2-46" fmla="*/ 992 h 10213"/>
              <a:gd name="connsiteX3-47" fmla="*/ 5373 w 10117"/>
              <a:gd name="connsiteY3-48" fmla="*/ 10213 h 10213"/>
              <a:gd name="connsiteX4-49" fmla="*/ 0 w 10117"/>
              <a:gd name="connsiteY4-50" fmla="*/ 9604 h 10213"/>
              <a:gd name="connsiteX0-51" fmla="*/ 0 w 10025"/>
              <a:gd name="connsiteY0-52" fmla="*/ 9306 h 10213"/>
              <a:gd name="connsiteX1-53" fmla="*/ 4654 w 10025"/>
              <a:gd name="connsiteY1-54" fmla="*/ 0 h 10213"/>
              <a:gd name="connsiteX2-55" fmla="*/ 10025 w 10025"/>
              <a:gd name="connsiteY2-56" fmla="*/ 992 h 10213"/>
              <a:gd name="connsiteX3-57" fmla="*/ 5281 w 10025"/>
              <a:gd name="connsiteY3-58" fmla="*/ 10213 h 10213"/>
              <a:gd name="connsiteX4-59" fmla="*/ 0 w 10025"/>
              <a:gd name="connsiteY4-60" fmla="*/ 9306 h 10213"/>
              <a:gd name="connsiteX0-61" fmla="*/ 0 w 10097"/>
              <a:gd name="connsiteY0-62" fmla="*/ 9510 h 10213"/>
              <a:gd name="connsiteX1-63" fmla="*/ 4726 w 10097"/>
              <a:gd name="connsiteY1-64" fmla="*/ 0 h 10213"/>
              <a:gd name="connsiteX2-65" fmla="*/ 10097 w 10097"/>
              <a:gd name="connsiteY2-66" fmla="*/ 992 h 10213"/>
              <a:gd name="connsiteX3-67" fmla="*/ 5353 w 10097"/>
              <a:gd name="connsiteY3-68" fmla="*/ 10213 h 10213"/>
              <a:gd name="connsiteX4-69" fmla="*/ 0 w 10097"/>
              <a:gd name="connsiteY4-70" fmla="*/ 9510 h 10213"/>
              <a:gd name="connsiteX0-71" fmla="*/ 0 w 10097"/>
              <a:gd name="connsiteY0-72" fmla="*/ 9510 h 10877"/>
              <a:gd name="connsiteX1-73" fmla="*/ 4726 w 10097"/>
              <a:gd name="connsiteY1-74" fmla="*/ 0 h 10877"/>
              <a:gd name="connsiteX2-75" fmla="*/ 10097 w 10097"/>
              <a:gd name="connsiteY2-76" fmla="*/ 992 h 10877"/>
              <a:gd name="connsiteX3-77" fmla="*/ 5395 w 10097"/>
              <a:gd name="connsiteY3-78" fmla="*/ 10877 h 10877"/>
              <a:gd name="connsiteX4-79" fmla="*/ 0 w 10097"/>
              <a:gd name="connsiteY4-80" fmla="*/ 9510 h 1087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97" h="10877">
                <a:moveTo>
                  <a:pt x="0" y="9510"/>
                </a:moveTo>
                <a:lnTo>
                  <a:pt x="4726" y="0"/>
                </a:lnTo>
                <a:lnTo>
                  <a:pt x="10097" y="992"/>
                </a:lnTo>
                <a:lnTo>
                  <a:pt x="5395" y="10877"/>
                </a:lnTo>
                <a:lnTo>
                  <a:pt x="0" y="9510"/>
                </a:lnTo>
                <a:close/>
              </a:path>
            </a:pathLst>
          </a:cu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sp>
        <p:nvSpPr>
          <p:cNvPr id="756" name="任意多边形 69"/>
          <p:cNvSpPr/>
          <p:nvPr>
            <p:custDataLst>
              <p:tags r:id="rId8"/>
            </p:custDataLst>
          </p:nvPr>
        </p:nvSpPr>
        <p:spPr>
          <a:xfrm rot="780000">
            <a:off x="1477669" y="3314544"/>
            <a:ext cx="2570860" cy="728962"/>
          </a:xfrm>
          <a:custGeom>
            <a:avLst/>
            <a:gdLst>
              <a:gd name="connsiteX0" fmla="*/ 0 w 2932"/>
              <a:gd name="connsiteY0" fmla="*/ 682 h 716"/>
              <a:gd name="connsiteX1" fmla="*/ 1366 w 2932"/>
              <a:gd name="connsiteY1" fmla="*/ 0 h 716"/>
              <a:gd name="connsiteX2" fmla="*/ 2932 w 2932"/>
              <a:gd name="connsiteY2" fmla="*/ 9 h 716"/>
              <a:gd name="connsiteX3" fmla="*/ 1573 w 2932"/>
              <a:gd name="connsiteY3" fmla="*/ 716 h 716"/>
              <a:gd name="connsiteX4" fmla="*/ 0 w 2932"/>
              <a:gd name="connsiteY4" fmla="*/ 682 h 716"/>
              <a:gd name="connsiteX0-1" fmla="*/ 0 w 10000"/>
              <a:gd name="connsiteY0-2" fmla="*/ 9525 h 10145"/>
              <a:gd name="connsiteX1-3" fmla="*/ 4659 w 10000"/>
              <a:gd name="connsiteY1-4" fmla="*/ 0 h 10145"/>
              <a:gd name="connsiteX2-5" fmla="*/ 10000 w 10000"/>
              <a:gd name="connsiteY2-6" fmla="*/ 126 h 10145"/>
              <a:gd name="connsiteX3-7" fmla="*/ 5361 w 10000"/>
              <a:gd name="connsiteY3-8" fmla="*/ 10145 h 10145"/>
              <a:gd name="connsiteX4-9" fmla="*/ 0 w 10000"/>
              <a:gd name="connsiteY4-10" fmla="*/ 9525 h 10145"/>
              <a:gd name="connsiteX0-11" fmla="*/ 0 w 10000"/>
              <a:gd name="connsiteY0-12" fmla="*/ 9598 h 10218"/>
              <a:gd name="connsiteX1-13" fmla="*/ 4739 w 10000"/>
              <a:gd name="connsiteY1-14" fmla="*/ 0 h 10218"/>
              <a:gd name="connsiteX2-15" fmla="*/ 10000 w 10000"/>
              <a:gd name="connsiteY2-16" fmla="*/ 199 h 10218"/>
              <a:gd name="connsiteX3-17" fmla="*/ 5361 w 10000"/>
              <a:gd name="connsiteY3-18" fmla="*/ 10218 h 10218"/>
              <a:gd name="connsiteX4-19" fmla="*/ 0 w 10000"/>
              <a:gd name="connsiteY4-20" fmla="*/ 9598 h 10218"/>
              <a:gd name="connsiteX0-21" fmla="*/ 0 w 10019"/>
              <a:gd name="connsiteY0-22" fmla="*/ 9598 h 10218"/>
              <a:gd name="connsiteX1-23" fmla="*/ 4739 w 10019"/>
              <a:gd name="connsiteY1-24" fmla="*/ 0 h 10218"/>
              <a:gd name="connsiteX2-25" fmla="*/ 10019 w 10019"/>
              <a:gd name="connsiteY2-26" fmla="*/ 513 h 10218"/>
              <a:gd name="connsiteX3-27" fmla="*/ 5361 w 10019"/>
              <a:gd name="connsiteY3-28" fmla="*/ 10218 h 10218"/>
              <a:gd name="connsiteX4-29" fmla="*/ 0 w 10019"/>
              <a:gd name="connsiteY4-30" fmla="*/ 9598 h 10218"/>
              <a:gd name="connsiteX0-31" fmla="*/ 0 w 10019"/>
              <a:gd name="connsiteY0-32" fmla="*/ 9598 h 10402"/>
              <a:gd name="connsiteX1-33" fmla="*/ 4739 w 10019"/>
              <a:gd name="connsiteY1-34" fmla="*/ 0 h 10402"/>
              <a:gd name="connsiteX2-35" fmla="*/ 10019 w 10019"/>
              <a:gd name="connsiteY2-36" fmla="*/ 513 h 10402"/>
              <a:gd name="connsiteX3-37" fmla="*/ 5357 w 10019"/>
              <a:gd name="connsiteY3-38" fmla="*/ 10402 h 10402"/>
              <a:gd name="connsiteX4-39" fmla="*/ 0 w 10019"/>
              <a:gd name="connsiteY4-40" fmla="*/ 9598 h 10402"/>
              <a:gd name="connsiteX0-41" fmla="*/ 0 w 10063"/>
              <a:gd name="connsiteY0-42" fmla="*/ 9598 h 10402"/>
              <a:gd name="connsiteX1-43" fmla="*/ 4739 w 10063"/>
              <a:gd name="connsiteY1-44" fmla="*/ 0 h 10402"/>
              <a:gd name="connsiteX2-45" fmla="*/ 10063 w 10063"/>
              <a:gd name="connsiteY2-46" fmla="*/ 474 h 10402"/>
              <a:gd name="connsiteX3-47" fmla="*/ 5357 w 10063"/>
              <a:gd name="connsiteY3-48" fmla="*/ 10402 h 10402"/>
              <a:gd name="connsiteX4-49" fmla="*/ 0 w 10063"/>
              <a:gd name="connsiteY4-50" fmla="*/ 9598 h 10402"/>
              <a:gd name="connsiteX0-51" fmla="*/ 0 w 10063"/>
              <a:gd name="connsiteY0-52" fmla="*/ 9598 h 11190"/>
              <a:gd name="connsiteX1-53" fmla="*/ 4739 w 10063"/>
              <a:gd name="connsiteY1-54" fmla="*/ 0 h 11190"/>
              <a:gd name="connsiteX2-55" fmla="*/ 10063 w 10063"/>
              <a:gd name="connsiteY2-56" fmla="*/ 474 h 11190"/>
              <a:gd name="connsiteX3-57" fmla="*/ 5403 w 10063"/>
              <a:gd name="connsiteY3-58" fmla="*/ 11190 h 11190"/>
              <a:gd name="connsiteX4-59" fmla="*/ 0 w 10063"/>
              <a:gd name="connsiteY4-60" fmla="*/ 9598 h 111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63" h="11190">
                <a:moveTo>
                  <a:pt x="0" y="9598"/>
                </a:moveTo>
                <a:lnTo>
                  <a:pt x="4739" y="0"/>
                </a:lnTo>
                <a:lnTo>
                  <a:pt x="10063" y="474"/>
                </a:lnTo>
                <a:lnTo>
                  <a:pt x="5403" y="11190"/>
                </a:lnTo>
                <a:lnTo>
                  <a:pt x="0" y="9598"/>
                </a:lnTo>
                <a:close/>
              </a:path>
            </a:pathLst>
          </a:custGeom>
          <a:solidFill>
            <a:schemeClr val="accent3">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sp>
        <p:nvSpPr>
          <p:cNvPr id="757" name="任意多边形: 形状 35"/>
          <p:cNvSpPr/>
          <p:nvPr>
            <p:custDataLst>
              <p:tags r:id="rId9"/>
            </p:custDataLst>
          </p:nvPr>
        </p:nvSpPr>
        <p:spPr>
          <a:xfrm>
            <a:off x="2194464" y="1608204"/>
            <a:ext cx="583045" cy="1083874"/>
          </a:xfrm>
          <a:custGeom>
            <a:avLst/>
            <a:gdLst>
              <a:gd name="connsiteX0" fmla="*/ 553188 w 553188"/>
              <a:gd name="connsiteY0" fmla="*/ 0 h 997250"/>
              <a:gd name="connsiteX1" fmla="*/ 553188 w 553188"/>
              <a:gd name="connsiteY1" fmla="*/ 997250 h 997250"/>
              <a:gd name="connsiteX2" fmla="*/ 0 w 553188"/>
              <a:gd name="connsiteY2" fmla="*/ 850150 h 997250"/>
              <a:gd name="connsiteX0-1" fmla="*/ 565141 w 565141"/>
              <a:gd name="connsiteY0-2" fmla="*/ 0 h 1051038"/>
              <a:gd name="connsiteX1-3" fmla="*/ 553188 w 565141"/>
              <a:gd name="connsiteY1-4" fmla="*/ 1051038 h 1051038"/>
              <a:gd name="connsiteX2-5" fmla="*/ 0 w 565141"/>
              <a:gd name="connsiteY2-6" fmla="*/ 903938 h 1051038"/>
              <a:gd name="connsiteX3" fmla="*/ 565141 w 565141"/>
              <a:gd name="connsiteY3" fmla="*/ 0 h 1051038"/>
              <a:gd name="connsiteX0-7" fmla="*/ 558791 w 558791"/>
              <a:gd name="connsiteY0-8" fmla="*/ 0 h 1041513"/>
              <a:gd name="connsiteX1-9" fmla="*/ 553188 w 558791"/>
              <a:gd name="connsiteY1-10" fmla="*/ 1041513 h 1041513"/>
              <a:gd name="connsiteX2-11" fmla="*/ 0 w 558791"/>
              <a:gd name="connsiteY2-12" fmla="*/ 894413 h 1041513"/>
              <a:gd name="connsiteX3-13" fmla="*/ 558791 w 558791"/>
              <a:gd name="connsiteY3-14" fmla="*/ 0 h 1041513"/>
              <a:gd name="connsiteX0-15" fmla="*/ 561966 w 561966"/>
              <a:gd name="connsiteY0-16" fmla="*/ 0 h 1044688"/>
              <a:gd name="connsiteX1-17" fmla="*/ 553188 w 561966"/>
              <a:gd name="connsiteY1-18" fmla="*/ 1044688 h 1044688"/>
              <a:gd name="connsiteX2-19" fmla="*/ 0 w 561966"/>
              <a:gd name="connsiteY2-20" fmla="*/ 897588 h 1044688"/>
              <a:gd name="connsiteX3-21" fmla="*/ 561966 w 561966"/>
              <a:gd name="connsiteY3-22" fmla="*/ 0 h 1044688"/>
            </a:gdLst>
            <a:ahLst/>
            <a:cxnLst>
              <a:cxn ang="0">
                <a:pos x="connsiteX0-1" y="connsiteY0-2"/>
              </a:cxn>
              <a:cxn ang="0">
                <a:pos x="connsiteX1-3" y="connsiteY1-4"/>
              </a:cxn>
              <a:cxn ang="0">
                <a:pos x="connsiteX2-5" y="connsiteY2-6"/>
              </a:cxn>
              <a:cxn ang="0">
                <a:pos x="connsiteX3-13" y="connsiteY3-14"/>
              </a:cxn>
            </a:cxnLst>
            <a:rect l="l" t="t" r="r" b="b"/>
            <a:pathLst>
              <a:path w="561966" h="1044688">
                <a:moveTo>
                  <a:pt x="561966" y="0"/>
                </a:moveTo>
                <a:cubicBezTo>
                  <a:pt x="560098" y="347171"/>
                  <a:pt x="555056" y="697517"/>
                  <a:pt x="553188" y="1044688"/>
                </a:cubicBezTo>
                <a:lnTo>
                  <a:pt x="0" y="897588"/>
                </a:lnTo>
                <a:cubicBezTo>
                  <a:pt x="184396" y="614205"/>
                  <a:pt x="377570" y="283383"/>
                  <a:pt x="561966" y="0"/>
                </a:cubicBezTo>
                <a:close/>
              </a:path>
            </a:pathLst>
          </a:custGeom>
          <a:gradFill>
            <a:gsLst>
              <a:gs pos="0">
                <a:schemeClr val="accent1">
                  <a:lumMod val="60000"/>
                  <a:lumOff val="40000"/>
                  <a:alpha val="100000"/>
                </a:schemeClr>
              </a:gs>
              <a:gs pos="85000">
                <a:schemeClr val="accent1">
                  <a:alpha val="100000"/>
                </a:schemeClr>
              </a:gs>
            </a:gsLst>
            <a:lin ang="81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180000" tIns="288000" rIns="0" bIns="0" numCol="1" spcCol="0" rtlCol="0" fromWordArt="0" anchor="ctr" anchorCtr="0" forceAA="0" compatLnSpc="1">
            <a:noAutofit/>
          </a:bodyPr>
          <a:lstStyle/>
          <a:p>
            <a:pPr algn="ctr"/>
            <a:r>
              <a:rPr lang="en-US" altLang="zh-CN" sz="1600" b="1" dirty="0">
                <a:solidFill>
                  <a:schemeClr val="lt1"/>
                </a:solidFill>
              </a:rPr>
              <a:t>01</a:t>
            </a:r>
          </a:p>
        </p:txBody>
      </p:sp>
      <p:sp>
        <p:nvSpPr>
          <p:cNvPr id="758" name="任意多边形: 形状 42"/>
          <p:cNvSpPr/>
          <p:nvPr>
            <p:custDataLst>
              <p:tags r:id="rId10"/>
            </p:custDataLst>
          </p:nvPr>
        </p:nvSpPr>
        <p:spPr>
          <a:xfrm>
            <a:off x="1523128" y="2635302"/>
            <a:ext cx="1245347" cy="1230056"/>
          </a:xfrm>
          <a:custGeom>
            <a:avLst/>
            <a:gdLst>
              <a:gd name="connsiteX0" fmla="*/ 563764 w 1200323"/>
              <a:gd name="connsiteY0" fmla="*/ 0 h 1185585"/>
              <a:gd name="connsiteX1" fmla="*/ 1200323 w 1200323"/>
              <a:gd name="connsiteY1" fmla="*/ 169270 h 1185585"/>
              <a:gd name="connsiteX2" fmla="*/ 1200323 w 1200323"/>
              <a:gd name="connsiteY2" fmla="*/ 1185585 h 1185585"/>
              <a:gd name="connsiteX3" fmla="*/ 0 w 1200323"/>
              <a:gd name="connsiteY3" fmla="*/ 866403 h 1185585"/>
            </a:gdLst>
            <a:ahLst/>
            <a:cxnLst>
              <a:cxn ang="0">
                <a:pos x="connsiteX0" y="connsiteY0"/>
              </a:cxn>
              <a:cxn ang="0">
                <a:pos x="connsiteX1" y="connsiteY1"/>
              </a:cxn>
              <a:cxn ang="0">
                <a:pos x="connsiteX2" y="connsiteY2"/>
              </a:cxn>
              <a:cxn ang="0">
                <a:pos x="connsiteX3" y="connsiteY3"/>
              </a:cxn>
            </a:cxnLst>
            <a:rect l="l" t="t" r="r" b="b"/>
            <a:pathLst>
              <a:path w="1200323" h="1185585">
                <a:moveTo>
                  <a:pt x="563764" y="0"/>
                </a:moveTo>
                <a:lnTo>
                  <a:pt x="1200323" y="169270"/>
                </a:lnTo>
                <a:lnTo>
                  <a:pt x="1200323" y="1185585"/>
                </a:lnTo>
                <a:lnTo>
                  <a:pt x="0" y="866403"/>
                </a:lnTo>
                <a:close/>
              </a:path>
            </a:pathLst>
          </a:custGeom>
          <a:gradFill>
            <a:gsLst>
              <a:gs pos="0">
                <a:schemeClr val="accent2">
                  <a:lumMod val="60000"/>
                  <a:lumOff val="40000"/>
                  <a:alpha val="100000"/>
                </a:schemeClr>
              </a:gs>
              <a:gs pos="85000">
                <a:schemeClr val="accent2">
                  <a:alpha val="100000"/>
                </a:schemeClr>
              </a:gs>
            </a:gsLst>
            <a:lin ang="120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lstStyle/>
          <a:p>
            <a:pPr algn="ctr"/>
            <a:r>
              <a:rPr lang="en-US" altLang="zh-CN" b="1" dirty="0">
                <a:solidFill>
                  <a:schemeClr val="lt1"/>
                </a:solidFill>
                <a:latin typeface="+mj-ea"/>
                <a:ea typeface="+mj-ea"/>
              </a:rPr>
              <a:t>02</a:t>
            </a:r>
          </a:p>
        </p:txBody>
      </p:sp>
      <p:sp>
        <p:nvSpPr>
          <p:cNvPr id="759" name="任意多边形: 形状 51"/>
          <p:cNvSpPr/>
          <p:nvPr>
            <p:custDataLst>
              <p:tags r:id="rId11"/>
            </p:custDataLst>
          </p:nvPr>
        </p:nvSpPr>
        <p:spPr>
          <a:xfrm>
            <a:off x="840592" y="3642636"/>
            <a:ext cx="1927792" cy="1453351"/>
          </a:xfrm>
          <a:custGeom>
            <a:avLst/>
            <a:gdLst>
              <a:gd name="connsiteX0" fmla="*/ 589994 w 1858096"/>
              <a:gd name="connsiteY0" fmla="*/ 0 h 1400807"/>
              <a:gd name="connsiteX1" fmla="*/ 1858096 w 1858096"/>
              <a:gd name="connsiteY1" fmla="*/ 337206 h 1400807"/>
              <a:gd name="connsiteX2" fmla="*/ 1858096 w 1858096"/>
              <a:gd name="connsiteY2" fmla="*/ 1400807 h 1400807"/>
              <a:gd name="connsiteX3" fmla="*/ 0 w 1858096"/>
              <a:gd name="connsiteY3" fmla="*/ 906714 h 1400807"/>
            </a:gdLst>
            <a:ahLst/>
            <a:cxnLst>
              <a:cxn ang="0">
                <a:pos x="connsiteX0" y="connsiteY0"/>
              </a:cxn>
              <a:cxn ang="0">
                <a:pos x="connsiteX1" y="connsiteY1"/>
              </a:cxn>
              <a:cxn ang="0">
                <a:pos x="connsiteX2" y="connsiteY2"/>
              </a:cxn>
              <a:cxn ang="0">
                <a:pos x="connsiteX3" y="connsiteY3"/>
              </a:cxn>
            </a:cxnLst>
            <a:rect l="l" t="t" r="r" b="b"/>
            <a:pathLst>
              <a:path w="1858096" h="1400807">
                <a:moveTo>
                  <a:pt x="589994" y="0"/>
                </a:moveTo>
                <a:lnTo>
                  <a:pt x="1858096" y="337206"/>
                </a:lnTo>
                <a:lnTo>
                  <a:pt x="1858096" y="1400807"/>
                </a:lnTo>
                <a:lnTo>
                  <a:pt x="0" y="906714"/>
                </a:lnTo>
                <a:close/>
              </a:path>
            </a:pathLst>
          </a:custGeom>
          <a:gradFill>
            <a:gsLst>
              <a:gs pos="0">
                <a:schemeClr val="accent3">
                  <a:lumMod val="60000"/>
                  <a:lumOff val="40000"/>
                  <a:alpha val="100000"/>
                </a:schemeClr>
              </a:gs>
              <a:gs pos="85000">
                <a:schemeClr val="accent3">
                  <a:alpha val="100000"/>
                </a:schemeClr>
              </a:gs>
            </a:gsLst>
            <a:lin ang="120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lstStyle/>
          <a:p>
            <a:pPr algn="ctr"/>
            <a:r>
              <a:rPr lang="en-US" altLang="zh-CN" sz="2000" b="1" dirty="0">
                <a:solidFill>
                  <a:schemeClr val="lt1"/>
                </a:solidFill>
                <a:latin typeface="+mj-ea"/>
                <a:ea typeface="+mj-ea"/>
              </a:rPr>
              <a:t>03</a:t>
            </a:r>
          </a:p>
        </p:txBody>
      </p:sp>
      <p:sp>
        <p:nvSpPr>
          <p:cNvPr id="760" name="任意多边形: 形状 55"/>
          <p:cNvSpPr/>
          <p:nvPr>
            <p:custDataLst>
              <p:tags r:id="rId12"/>
            </p:custDataLst>
          </p:nvPr>
        </p:nvSpPr>
        <p:spPr>
          <a:xfrm>
            <a:off x="185726" y="4703334"/>
            <a:ext cx="2582859" cy="1573239"/>
          </a:xfrm>
          <a:custGeom>
            <a:avLst/>
            <a:gdLst>
              <a:gd name="connsiteX0" fmla="*/ 555937 w 2489480"/>
              <a:gd name="connsiteY0" fmla="*/ 0 h 1516361"/>
              <a:gd name="connsiteX1" fmla="*/ 2489480 w 2489480"/>
              <a:gd name="connsiteY1" fmla="*/ 514155 h 1516361"/>
              <a:gd name="connsiteX2" fmla="*/ 2489480 w 2489480"/>
              <a:gd name="connsiteY2" fmla="*/ 1516361 h 1516361"/>
              <a:gd name="connsiteX3" fmla="*/ 0 w 2489480"/>
              <a:gd name="connsiteY3" fmla="*/ 854374 h 1516361"/>
              <a:gd name="connsiteX4" fmla="*/ 555937 w 2489480"/>
              <a:gd name="connsiteY4" fmla="*/ 0 h 151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480" h="1516361">
                <a:moveTo>
                  <a:pt x="555937" y="0"/>
                </a:moveTo>
                <a:lnTo>
                  <a:pt x="2489480" y="514155"/>
                </a:lnTo>
                <a:lnTo>
                  <a:pt x="2489480" y="1516361"/>
                </a:lnTo>
                <a:lnTo>
                  <a:pt x="0" y="854374"/>
                </a:lnTo>
                <a:lnTo>
                  <a:pt x="555937" y="0"/>
                </a:lnTo>
                <a:close/>
              </a:path>
            </a:pathLst>
          </a:custGeom>
          <a:gradFill>
            <a:gsLst>
              <a:gs pos="0">
                <a:schemeClr val="accent4">
                  <a:lumMod val="60000"/>
                  <a:lumOff val="40000"/>
                  <a:alpha val="100000"/>
                </a:schemeClr>
              </a:gs>
              <a:gs pos="85000">
                <a:schemeClr val="accent4">
                  <a:alpha val="100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lstStyle/>
          <a:p>
            <a:pPr algn="ctr"/>
            <a:r>
              <a:rPr lang="en-US" altLang="zh-CN" sz="2200" b="1" dirty="0">
                <a:solidFill>
                  <a:schemeClr val="lt1"/>
                </a:solidFill>
                <a:latin typeface="+mj-ea"/>
                <a:ea typeface="+mj-ea"/>
              </a:rPr>
              <a:t>04</a:t>
            </a:r>
          </a:p>
        </p:txBody>
      </p:sp>
      <p:sp>
        <p:nvSpPr>
          <p:cNvPr id="761" name="任意多边形: 形状 5"/>
          <p:cNvSpPr/>
          <p:nvPr>
            <p:custDataLst>
              <p:tags r:id="rId13"/>
            </p:custDataLst>
          </p:nvPr>
        </p:nvSpPr>
        <p:spPr>
          <a:xfrm flipH="1">
            <a:off x="2757524" y="2636572"/>
            <a:ext cx="1245347" cy="1230056"/>
          </a:xfrm>
          <a:custGeom>
            <a:avLst/>
            <a:gdLst>
              <a:gd name="connsiteX0" fmla="*/ 563764 w 1200323"/>
              <a:gd name="connsiteY0" fmla="*/ 0 h 1185585"/>
              <a:gd name="connsiteX1" fmla="*/ 1200323 w 1200323"/>
              <a:gd name="connsiteY1" fmla="*/ 169270 h 1185585"/>
              <a:gd name="connsiteX2" fmla="*/ 1200323 w 1200323"/>
              <a:gd name="connsiteY2" fmla="*/ 1185585 h 1185585"/>
              <a:gd name="connsiteX3" fmla="*/ 0 w 1200323"/>
              <a:gd name="connsiteY3" fmla="*/ 866403 h 1185585"/>
            </a:gdLst>
            <a:ahLst/>
            <a:cxnLst>
              <a:cxn ang="0">
                <a:pos x="connsiteX0" y="connsiteY0"/>
              </a:cxn>
              <a:cxn ang="0">
                <a:pos x="connsiteX1" y="connsiteY1"/>
              </a:cxn>
              <a:cxn ang="0">
                <a:pos x="connsiteX2" y="connsiteY2"/>
              </a:cxn>
              <a:cxn ang="0">
                <a:pos x="connsiteX3" y="connsiteY3"/>
              </a:cxn>
            </a:cxnLst>
            <a:rect l="l" t="t" r="r" b="b"/>
            <a:pathLst>
              <a:path w="1200323" h="1185585">
                <a:moveTo>
                  <a:pt x="563764" y="0"/>
                </a:moveTo>
                <a:lnTo>
                  <a:pt x="1200323" y="169270"/>
                </a:lnTo>
                <a:lnTo>
                  <a:pt x="1200323" y="1185585"/>
                </a:lnTo>
                <a:lnTo>
                  <a:pt x="0" y="866403"/>
                </a:lnTo>
                <a:close/>
              </a:path>
            </a:pathLst>
          </a:custGeom>
          <a:gradFill flip="none" rotWithShape="1">
            <a:gsLst>
              <a:gs pos="0">
                <a:schemeClr val="accent2">
                  <a:lumMod val="60000"/>
                  <a:lumOff val="40000"/>
                  <a:alpha val="100000"/>
                </a:schemeClr>
              </a:gs>
              <a:gs pos="85000">
                <a:schemeClr val="accent2">
                  <a:alpha val="100000"/>
                </a:schemeClr>
              </a:gs>
            </a:gsLst>
            <a:lin ang="19200000" scaled="0"/>
            <a:tileRect/>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1600" b="1">
              <a:solidFill>
                <a:schemeClr val="lt1"/>
              </a:solidFill>
            </a:endParaRPr>
          </a:p>
        </p:txBody>
      </p:sp>
      <p:sp>
        <p:nvSpPr>
          <p:cNvPr id="762" name="任意多边形: 形状 6"/>
          <p:cNvSpPr/>
          <p:nvPr>
            <p:custDataLst>
              <p:tags r:id="rId14"/>
            </p:custDataLst>
          </p:nvPr>
        </p:nvSpPr>
        <p:spPr>
          <a:xfrm flipH="1">
            <a:off x="2768954" y="3642636"/>
            <a:ext cx="1927792" cy="1453351"/>
          </a:xfrm>
          <a:custGeom>
            <a:avLst/>
            <a:gdLst>
              <a:gd name="connsiteX0" fmla="*/ 589994 w 1858096"/>
              <a:gd name="connsiteY0" fmla="*/ 0 h 1400807"/>
              <a:gd name="connsiteX1" fmla="*/ 1858096 w 1858096"/>
              <a:gd name="connsiteY1" fmla="*/ 337206 h 1400807"/>
              <a:gd name="connsiteX2" fmla="*/ 1858096 w 1858096"/>
              <a:gd name="connsiteY2" fmla="*/ 1400807 h 1400807"/>
              <a:gd name="connsiteX3" fmla="*/ 0 w 1858096"/>
              <a:gd name="connsiteY3" fmla="*/ 906714 h 1400807"/>
            </a:gdLst>
            <a:ahLst/>
            <a:cxnLst>
              <a:cxn ang="0">
                <a:pos x="connsiteX0" y="connsiteY0"/>
              </a:cxn>
              <a:cxn ang="0">
                <a:pos x="connsiteX1" y="connsiteY1"/>
              </a:cxn>
              <a:cxn ang="0">
                <a:pos x="connsiteX2" y="connsiteY2"/>
              </a:cxn>
              <a:cxn ang="0">
                <a:pos x="connsiteX3" y="connsiteY3"/>
              </a:cxn>
            </a:cxnLst>
            <a:rect l="l" t="t" r="r" b="b"/>
            <a:pathLst>
              <a:path w="1858096" h="1400807">
                <a:moveTo>
                  <a:pt x="589994" y="0"/>
                </a:moveTo>
                <a:lnTo>
                  <a:pt x="1858096" y="337206"/>
                </a:lnTo>
                <a:lnTo>
                  <a:pt x="1858096" y="1400807"/>
                </a:lnTo>
                <a:lnTo>
                  <a:pt x="0" y="906714"/>
                </a:lnTo>
                <a:close/>
              </a:path>
            </a:pathLst>
          </a:custGeom>
          <a:gradFill>
            <a:gsLst>
              <a:gs pos="0">
                <a:schemeClr val="accent3">
                  <a:lumMod val="60000"/>
                  <a:lumOff val="40000"/>
                  <a:alpha val="100000"/>
                </a:schemeClr>
              </a:gs>
              <a:gs pos="85000">
                <a:schemeClr val="accent3">
                  <a:alpha val="100000"/>
                </a:schemeClr>
              </a:gs>
            </a:gsLst>
            <a:lin ang="36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1600" b="1">
              <a:solidFill>
                <a:schemeClr val="lt1"/>
              </a:solidFill>
            </a:endParaRPr>
          </a:p>
        </p:txBody>
      </p:sp>
      <p:sp>
        <p:nvSpPr>
          <p:cNvPr id="763" name="任意多边形: 形状 7"/>
          <p:cNvSpPr/>
          <p:nvPr>
            <p:custDataLst>
              <p:tags r:id="rId15"/>
            </p:custDataLst>
          </p:nvPr>
        </p:nvSpPr>
        <p:spPr>
          <a:xfrm flipH="1">
            <a:off x="2768954" y="4703334"/>
            <a:ext cx="2582859" cy="1573239"/>
          </a:xfrm>
          <a:custGeom>
            <a:avLst/>
            <a:gdLst>
              <a:gd name="connsiteX0" fmla="*/ 555937 w 2489480"/>
              <a:gd name="connsiteY0" fmla="*/ 0 h 1516361"/>
              <a:gd name="connsiteX1" fmla="*/ 2489480 w 2489480"/>
              <a:gd name="connsiteY1" fmla="*/ 514155 h 1516361"/>
              <a:gd name="connsiteX2" fmla="*/ 2489480 w 2489480"/>
              <a:gd name="connsiteY2" fmla="*/ 1516361 h 1516361"/>
              <a:gd name="connsiteX3" fmla="*/ 0 w 2489480"/>
              <a:gd name="connsiteY3" fmla="*/ 854374 h 1516361"/>
              <a:gd name="connsiteX4" fmla="*/ 555937 w 2489480"/>
              <a:gd name="connsiteY4" fmla="*/ 0 h 151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480" h="1516361">
                <a:moveTo>
                  <a:pt x="555937" y="0"/>
                </a:moveTo>
                <a:lnTo>
                  <a:pt x="2489480" y="514155"/>
                </a:lnTo>
                <a:lnTo>
                  <a:pt x="2489480" y="1516361"/>
                </a:lnTo>
                <a:lnTo>
                  <a:pt x="0" y="854374"/>
                </a:lnTo>
                <a:lnTo>
                  <a:pt x="555937" y="0"/>
                </a:lnTo>
                <a:close/>
              </a:path>
            </a:pathLst>
          </a:custGeom>
          <a:gradFill flip="none" rotWithShape="1">
            <a:gsLst>
              <a:gs pos="0">
                <a:schemeClr val="accent4">
                  <a:lumMod val="60000"/>
                  <a:lumOff val="40000"/>
                  <a:alpha val="100000"/>
                </a:schemeClr>
              </a:gs>
              <a:gs pos="85000">
                <a:schemeClr val="accent4">
                  <a:alpha val="100000"/>
                </a:schemeClr>
              </a:gs>
            </a:gsLst>
            <a:lin ang="2400000" scaled="0"/>
            <a:tileRect/>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rmAutofit/>
          </a:bodyPr>
          <a:lstStyle/>
          <a:p>
            <a:pPr algn="ctr"/>
            <a:endParaRPr lang="zh-CN" altLang="en-US" b="1">
              <a:solidFill>
                <a:schemeClr val="lt1"/>
              </a:solidFill>
              <a:latin typeface="+mj-ea"/>
              <a:ea typeface="+mj-ea"/>
            </a:endParaRPr>
          </a:p>
        </p:txBody>
      </p:sp>
      <p:sp>
        <p:nvSpPr>
          <p:cNvPr id="764" name="矩形 763"/>
          <p:cNvSpPr/>
          <p:nvPr>
            <p:custDataLst>
              <p:tags r:id="rId16"/>
            </p:custDataLst>
          </p:nvPr>
        </p:nvSpPr>
        <p:spPr>
          <a:xfrm>
            <a:off x="4419978" y="1443374"/>
            <a:ext cx="2124031" cy="744465"/>
          </a:xfrm>
          <a:prstGeom prst="rect">
            <a:avLst/>
          </a:prstGeom>
          <a:noFill/>
        </p:spPr>
        <p:txBody>
          <a:bodyPr wrap="square" lIns="0" tIns="0" rIns="0" bIns="0" rtlCol="0" anchor="ctr" anchorCtr="0">
            <a:noAutofit/>
          </a:bodyPr>
          <a:lstStyle/>
          <a:p>
            <a:pPr algn="r">
              <a:spcBef>
                <a:spcPct val="0"/>
              </a:spcBef>
              <a:spcAft>
                <a:spcPct val="0"/>
              </a:spcAft>
            </a:pPr>
            <a:r>
              <a:rPr lang="zh-CN" altLang="en-US" sz="2400" b="1" dirty="0">
                <a:solidFill>
                  <a:schemeClr val="accent1"/>
                </a:solidFill>
                <a:latin typeface="+mn-ea"/>
                <a:cs typeface="+mn-ea"/>
              </a:rPr>
              <a:t>核心应用领域</a:t>
            </a:r>
          </a:p>
        </p:txBody>
      </p:sp>
      <p:sp>
        <p:nvSpPr>
          <p:cNvPr id="766" name="矩形 765"/>
          <p:cNvSpPr/>
          <p:nvPr>
            <p:custDataLst>
              <p:tags r:id="rId17"/>
            </p:custDataLst>
          </p:nvPr>
        </p:nvSpPr>
        <p:spPr>
          <a:xfrm>
            <a:off x="4602858" y="2673887"/>
            <a:ext cx="2124031" cy="744465"/>
          </a:xfrm>
          <a:prstGeom prst="rect">
            <a:avLst/>
          </a:prstGeom>
          <a:noFill/>
        </p:spPr>
        <p:txBody>
          <a:bodyPr wrap="square" lIns="0" tIns="0" rIns="0" bIns="0" rtlCol="0" anchor="ctr" anchorCtr="0">
            <a:noAutofit/>
          </a:bodyPr>
          <a:lstStyle/>
          <a:p>
            <a:pPr algn="r">
              <a:spcBef>
                <a:spcPct val="0"/>
              </a:spcBef>
              <a:spcAft>
                <a:spcPct val="0"/>
              </a:spcAft>
            </a:pPr>
            <a:r>
              <a:rPr lang="zh-CN" altLang="en-US" sz="2400" b="1">
                <a:solidFill>
                  <a:schemeClr val="accent2"/>
                </a:solidFill>
                <a:latin typeface="+mn-ea"/>
                <a:cs typeface="+mn-ea"/>
              </a:rPr>
              <a:t>标杆客户单位</a:t>
            </a:r>
          </a:p>
        </p:txBody>
      </p:sp>
      <p:sp>
        <p:nvSpPr>
          <p:cNvPr id="767" name="矩形 766"/>
          <p:cNvSpPr/>
          <p:nvPr>
            <p:custDataLst>
              <p:tags r:id="rId18"/>
            </p:custDataLst>
          </p:nvPr>
        </p:nvSpPr>
        <p:spPr>
          <a:xfrm>
            <a:off x="7155180" y="2628900"/>
            <a:ext cx="5401945" cy="744220"/>
          </a:xfrm>
          <a:prstGeom prst="rect">
            <a:avLst/>
          </a:prstGeom>
          <a:noFill/>
        </p:spPr>
        <p:txBody>
          <a:bodyPr wrap="square" lIns="0" tIns="0" rIns="0" bIns="36195" rtlCol="0" anchor="ctr" anchorCtr="0">
            <a:noAutofit/>
          </a:bodyPr>
          <a:lstStyle/>
          <a:p>
            <a:pPr>
              <a:lnSpc>
                <a:spcPct val="130000"/>
              </a:lnSpc>
              <a:spcBef>
                <a:spcPct val="0"/>
              </a:spcBef>
              <a:spcAft>
                <a:spcPct val="0"/>
              </a:spcAft>
            </a:pPr>
            <a:r>
              <a:rPr lang="zh-CN" altLang="en-US" sz="1200">
                <a:ln>
                  <a:noFill/>
                  <a:prstDash val="sysDot"/>
                </a:ln>
                <a:solidFill>
                  <a:schemeClr val="tx1">
                    <a:lumMod val="75000"/>
                    <a:lumOff val="25000"/>
                  </a:schemeClr>
                </a:solidFill>
                <a:latin typeface="+mn-ea"/>
                <a:cs typeface="+mn-ea"/>
              </a:rPr>
              <a:t>国家级研究院（中科院、航天科技集团等）</a:t>
            </a:r>
            <a:endParaRPr lang="en-US" altLang="zh-CN" sz="1200">
              <a:ln>
                <a:noFill/>
                <a:prstDash val="sysDot"/>
              </a:ln>
              <a:solidFill>
                <a:schemeClr val="tx1">
                  <a:lumMod val="75000"/>
                  <a:lumOff val="25000"/>
                </a:schemeClr>
              </a:solidFill>
              <a:latin typeface="+mn-ea"/>
              <a:cs typeface="+mn-ea"/>
            </a:endParaRPr>
          </a:p>
          <a:p>
            <a:pPr>
              <a:lnSpc>
                <a:spcPct val="130000"/>
              </a:lnSpc>
              <a:spcBef>
                <a:spcPct val="0"/>
              </a:spcBef>
              <a:spcAft>
                <a:spcPct val="0"/>
              </a:spcAft>
            </a:pPr>
            <a:r>
              <a:rPr lang="zh-CN" altLang="en-US" sz="1200">
                <a:ln>
                  <a:noFill/>
                  <a:prstDash val="sysDot"/>
                </a:ln>
                <a:solidFill>
                  <a:schemeClr val="tx1">
                    <a:lumMod val="75000"/>
                    <a:lumOff val="25000"/>
                  </a:schemeClr>
                </a:solidFill>
                <a:latin typeface="+mn-ea"/>
                <a:cs typeface="+mn-ea"/>
              </a:rPr>
              <a:t>重点高校实验室（清华大学、电子科技大学等光学</a:t>
            </a:r>
            <a:r>
              <a:rPr lang="en-US" altLang="zh-CN" sz="1200">
                <a:ln>
                  <a:noFill/>
                  <a:prstDash val="sysDot"/>
                </a:ln>
                <a:solidFill>
                  <a:schemeClr val="tx1">
                    <a:lumMod val="75000"/>
                    <a:lumOff val="25000"/>
                  </a:schemeClr>
                </a:solidFill>
                <a:latin typeface="+mn-ea"/>
                <a:cs typeface="+mn-ea"/>
              </a:rPr>
              <a:t>/</a:t>
            </a:r>
            <a:r>
              <a:rPr lang="zh-CN" altLang="en-US" sz="1200">
                <a:ln>
                  <a:noFill/>
                  <a:prstDash val="sysDot"/>
                </a:ln>
                <a:solidFill>
                  <a:schemeClr val="tx1">
                    <a:lumMod val="75000"/>
                    <a:lumOff val="25000"/>
                  </a:schemeClr>
                </a:solidFill>
                <a:latin typeface="+mn-ea"/>
                <a:cs typeface="+mn-ea"/>
              </a:rPr>
              <a:t>量子研究团队）</a:t>
            </a:r>
            <a:endParaRPr lang="en-US" altLang="zh-CN" sz="1200">
              <a:ln>
                <a:noFill/>
                <a:prstDash val="sysDot"/>
              </a:ln>
              <a:solidFill>
                <a:schemeClr val="tx1">
                  <a:lumMod val="75000"/>
                  <a:lumOff val="25000"/>
                </a:schemeClr>
              </a:solidFill>
              <a:latin typeface="+mn-ea"/>
              <a:cs typeface="+mn-ea"/>
            </a:endParaRPr>
          </a:p>
          <a:p>
            <a:pPr>
              <a:lnSpc>
                <a:spcPct val="130000"/>
              </a:lnSpc>
              <a:spcBef>
                <a:spcPct val="0"/>
              </a:spcBef>
              <a:spcAft>
                <a:spcPct val="0"/>
              </a:spcAft>
            </a:pPr>
            <a:r>
              <a:rPr lang="zh-CN" altLang="en-US" sz="1200">
                <a:ln>
                  <a:noFill/>
                  <a:prstDash val="sysDot"/>
                </a:ln>
                <a:solidFill>
                  <a:schemeClr val="tx1">
                    <a:lumMod val="75000"/>
                    <a:lumOff val="25000"/>
                  </a:schemeClr>
                </a:solidFill>
                <a:latin typeface="+mn-ea"/>
                <a:cs typeface="+mn-ea"/>
              </a:rPr>
              <a:t>高端制造企业（半导体工艺环境监测需求方）</a:t>
            </a:r>
            <a:endParaRPr lang="en-US" altLang="zh-CN" sz="1200">
              <a:ln>
                <a:noFill/>
                <a:prstDash val="sysDot"/>
              </a:ln>
              <a:solidFill>
                <a:schemeClr val="tx1">
                  <a:lumMod val="75000"/>
                  <a:lumOff val="25000"/>
                </a:schemeClr>
              </a:solidFill>
              <a:latin typeface="+mn-ea"/>
              <a:cs typeface="+mn-ea"/>
            </a:endParaRPr>
          </a:p>
          <a:p>
            <a:pPr>
              <a:lnSpc>
                <a:spcPct val="130000"/>
              </a:lnSpc>
              <a:spcBef>
                <a:spcPct val="0"/>
              </a:spcBef>
              <a:spcAft>
                <a:spcPct val="0"/>
              </a:spcAft>
            </a:pPr>
            <a:r>
              <a:rPr lang="zh-CN" altLang="en-US" sz="1200">
                <a:ln>
                  <a:noFill/>
                  <a:prstDash val="sysDot"/>
                </a:ln>
                <a:solidFill>
                  <a:schemeClr val="tx1">
                    <a:lumMod val="75000"/>
                    <a:lumOff val="25000"/>
                  </a:schemeClr>
                </a:solidFill>
                <a:latin typeface="+mn-ea"/>
                <a:cs typeface="+mn-ea"/>
              </a:rPr>
              <a:t>公共卫生机构（医疗气体检测设备合作方）</a:t>
            </a:r>
          </a:p>
        </p:txBody>
      </p:sp>
      <p:sp>
        <p:nvSpPr>
          <p:cNvPr id="768" name="矩形 767"/>
          <p:cNvSpPr/>
          <p:nvPr>
            <p:custDataLst>
              <p:tags r:id="rId19"/>
            </p:custDataLst>
          </p:nvPr>
        </p:nvSpPr>
        <p:spPr>
          <a:xfrm>
            <a:off x="5248653" y="3699294"/>
            <a:ext cx="2124031" cy="744465"/>
          </a:xfrm>
          <a:prstGeom prst="rect">
            <a:avLst/>
          </a:prstGeom>
          <a:noFill/>
        </p:spPr>
        <p:txBody>
          <a:bodyPr wrap="square" lIns="0" tIns="0" rIns="0" bIns="0" rtlCol="0" anchor="ctr" anchorCtr="0">
            <a:noAutofit/>
          </a:bodyPr>
          <a:lstStyle/>
          <a:p>
            <a:pPr algn="r">
              <a:spcBef>
                <a:spcPct val="0"/>
              </a:spcBef>
              <a:spcAft>
                <a:spcPct val="0"/>
              </a:spcAft>
            </a:pPr>
            <a:r>
              <a:rPr lang="zh-CN" altLang="en-US" sz="2400" b="1">
                <a:solidFill>
                  <a:schemeClr val="accent3"/>
                </a:solidFill>
                <a:latin typeface="+mn-ea"/>
                <a:cs typeface="+mn-ea"/>
              </a:rPr>
              <a:t>关键技术项目</a:t>
            </a:r>
          </a:p>
        </p:txBody>
      </p:sp>
      <p:sp>
        <p:nvSpPr>
          <p:cNvPr id="769" name="矩形 768"/>
          <p:cNvSpPr/>
          <p:nvPr>
            <p:custDataLst>
              <p:tags r:id="rId20"/>
            </p:custDataLst>
          </p:nvPr>
        </p:nvSpPr>
        <p:spPr>
          <a:xfrm>
            <a:off x="7796629" y="3699294"/>
            <a:ext cx="3554079" cy="744266"/>
          </a:xfrm>
          <a:prstGeom prst="rect">
            <a:avLst/>
          </a:prstGeom>
          <a:noFill/>
        </p:spPr>
        <p:txBody>
          <a:bodyPr wrap="square" lIns="0" tIns="0" rIns="0" bIns="36195" rtlCol="0" anchor="ctr" anchorCtr="0">
            <a:noAutofit/>
          </a:bodyPr>
          <a:lstStyle/>
          <a:p>
            <a:pPr>
              <a:lnSpc>
                <a:spcPct val="130000"/>
              </a:lnSpc>
              <a:spcBef>
                <a:spcPct val="0"/>
              </a:spcBef>
              <a:spcAft>
                <a:spcPct val="0"/>
              </a:spcAft>
            </a:pPr>
            <a:r>
              <a:rPr lang="en-US" altLang="en-US" sz="1400">
                <a:ln>
                  <a:noFill/>
                  <a:prstDash val="sysDot"/>
                </a:ln>
                <a:solidFill>
                  <a:schemeClr val="tx1">
                    <a:lumMod val="75000"/>
                    <a:lumOff val="25000"/>
                  </a:schemeClr>
                </a:solidFill>
                <a:latin typeface="+mn-ea"/>
                <a:cs typeface="+mn-ea"/>
              </a:rPr>
              <a:t>TDLAS</a:t>
            </a:r>
            <a:r>
              <a:rPr lang="zh-CN" altLang="en-US" sz="1400">
                <a:ln>
                  <a:noFill/>
                  <a:prstDash val="sysDot"/>
                </a:ln>
                <a:solidFill>
                  <a:schemeClr val="tx1">
                    <a:lumMod val="75000"/>
                    <a:lumOff val="25000"/>
                  </a:schemeClr>
                </a:solidFill>
                <a:latin typeface="+mn-ea"/>
                <a:cs typeface="+mn-ea"/>
              </a:rPr>
              <a:t>技术</a:t>
            </a:r>
            <a:endParaRPr lang="en-US" altLang="zh-CN" sz="1400">
              <a:ln>
                <a:noFill/>
                <a:prstDash val="sysDot"/>
              </a:ln>
              <a:solidFill>
                <a:schemeClr val="tx1">
                  <a:lumMod val="75000"/>
                  <a:lumOff val="25000"/>
                </a:schemeClr>
              </a:solidFill>
              <a:latin typeface="+mn-ea"/>
              <a:cs typeface="+mn-ea"/>
            </a:endParaRPr>
          </a:p>
          <a:p>
            <a:pPr>
              <a:lnSpc>
                <a:spcPct val="130000"/>
              </a:lnSpc>
              <a:spcBef>
                <a:spcPct val="0"/>
              </a:spcBef>
              <a:spcAft>
                <a:spcPct val="0"/>
              </a:spcAft>
            </a:pPr>
            <a:r>
              <a:rPr lang="en-US" altLang="zh-CN" sz="1400">
                <a:ln>
                  <a:noFill/>
                  <a:prstDash val="sysDot"/>
                </a:ln>
                <a:solidFill>
                  <a:schemeClr val="tx1">
                    <a:lumMod val="75000"/>
                    <a:lumOff val="25000"/>
                  </a:schemeClr>
                </a:solidFill>
                <a:latin typeface="+mn-ea"/>
                <a:cs typeface="+mn-ea"/>
              </a:rPr>
              <a:t>QCLAS</a:t>
            </a:r>
            <a:r>
              <a:rPr lang="zh-CN" altLang="en-US" sz="1400">
                <a:ln>
                  <a:noFill/>
                  <a:prstDash val="sysDot"/>
                </a:ln>
                <a:solidFill>
                  <a:schemeClr val="tx1">
                    <a:lumMod val="75000"/>
                    <a:lumOff val="25000"/>
                  </a:schemeClr>
                </a:solidFill>
                <a:latin typeface="+mn-ea"/>
                <a:cs typeface="+mn-ea"/>
              </a:rPr>
              <a:t>技术</a:t>
            </a:r>
            <a:endParaRPr lang="en-US" altLang="zh-CN" sz="1400">
              <a:ln>
                <a:noFill/>
                <a:prstDash val="sysDot"/>
              </a:ln>
              <a:solidFill>
                <a:schemeClr val="tx1">
                  <a:lumMod val="75000"/>
                  <a:lumOff val="25000"/>
                </a:schemeClr>
              </a:solidFill>
              <a:latin typeface="+mn-ea"/>
              <a:cs typeface="+mn-ea"/>
            </a:endParaRPr>
          </a:p>
          <a:p>
            <a:pPr>
              <a:lnSpc>
                <a:spcPct val="130000"/>
              </a:lnSpc>
              <a:spcBef>
                <a:spcPct val="0"/>
              </a:spcBef>
              <a:spcAft>
                <a:spcPct val="0"/>
              </a:spcAft>
            </a:pPr>
            <a:r>
              <a:rPr lang="zh-CN" altLang="zh-CN" sz="1400">
                <a:ln>
                  <a:noFill/>
                  <a:prstDash val="sysDot"/>
                </a:ln>
                <a:solidFill>
                  <a:schemeClr val="tx1">
                    <a:lumMod val="75000"/>
                    <a:lumOff val="25000"/>
                  </a:schemeClr>
                </a:solidFill>
                <a:latin typeface="+mn-ea"/>
                <a:cs typeface="+mn-ea"/>
              </a:rPr>
              <a:t>高精度光学测量</a:t>
            </a:r>
          </a:p>
        </p:txBody>
      </p:sp>
      <p:sp>
        <p:nvSpPr>
          <p:cNvPr id="770" name="矩形 769"/>
          <p:cNvSpPr/>
          <p:nvPr>
            <p:custDataLst>
              <p:tags r:id="rId21"/>
            </p:custDataLst>
          </p:nvPr>
        </p:nvSpPr>
        <p:spPr>
          <a:xfrm>
            <a:off x="5351523" y="4702675"/>
            <a:ext cx="2124031" cy="744465"/>
          </a:xfrm>
          <a:prstGeom prst="rect">
            <a:avLst/>
          </a:prstGeom>
          <a:noFill/>
        </p:spPr>
        <p:txBody>
          <a:bodyPr wrap="square" lIns="0" tIns="0" rIns="0" bIns="0" rtlCol="0" anchor="ctr" anchorCtr="0">
            <a:noAutofit/>
          </a:bodyPr>
          <a:lstStyle/>
          <a:p>
            <a:pPr algn="r">
              <a:spcBef>
                <a:spcPct val="0"/>
              </a:spcBef>
              <a:spcAft>
                <a:spcPct val="0"/>
              </a:spcAft>
            </a:pPr>
            <a:r>
              <a:rPr lang="zh-CN" altLang="en-US" sz="2400" b="1">
                <a:solidFill>
                  <a:schemeClr val="accent4"/>
                </a:solidFill>
                <a:latin typeface="+mn-ea"/>
                <a:cs typeface="+mn-ea"/>
              </a:rPr>
              <a:t>自主产品矩阵</a:t>
            </a:r>
          </a:p>
        </p:txBody>
      </p:sp>
      <p:sp>
        <p:nvSpPr>
          <p:cNvPr id="853" name="文本框 852"/>
          <p:cNvSpPr txBox="1"/>
          <p:nvPr/>
        </p:nvSpPr>
        <p:spPr>
          <a:xfrm>
            <a:off x="6931660" y="1009650"/>
            <a:ext cx="5080000" cy="1290320"/>
          </a:xfrm>
          <a:prstGeom prst="rect">
            <a:avLst/>
          </a:prstGeom>
        </p:spPr>
        <p:txBody>
          <a:bodyPr>
            <a:spAutoFit/>
          </a:bodyPr>
          <a:lstStyle/>
          <a:p>
            <a:pPr marL="0" indent="0" algn="l">
              <a:lnSpc>
                <a:spcPct val="130000"/>
              </a:lnSpc>
              <a:buClrTx/>
              <a:buSzTx/>
              <a:buNone/>
            </a:pPr>
            <a:r>
              <a:rPr lang="zh-CN" altLang="zh-CN" sz="1200" b="0" i="0">
                <a:ln>
                  <a:noFill/>
                  <a:prstDash val="sysDot"/>
                </a:ln>
                <a:solidFill>
                  <a:schemeClr val="tx1"/>
                </a:solidFill>
                <a:latin typeface="+mn-ea"/>
                <a:cs typeface="+mn-ea"/>
              </a:rPr>
              <a:t>军工航天（激光制导、红外探测、环境模拟监测）</a:t>
            </a:r>
          </a:p>
          <a:p>
            <a:pPr marL="0" indent="0" algn="l">
              <a:lnSpc>
                <a:spcPct val="130000"/>
              </a:lnSpc>
              <a:buClrTx/>
              <a:buSzTx/>
              <a:buNone/>
            </a:pPr>
            <a:r>
              <a:rPr lang="zh-CN" altLang="zh-CN" sz="1200" b="0" i="0">
                <a:ln>
                  <a:noFill/>
                  <a:prstDash val="sysDot"/>
                </a:ln>
                <a:solidFill>
                  <a:schemeClr val="tx1"/>
                </a:solidFill>
                <a:latin typeface="+mn-ea"/>
                <a:cs typeface="+mn-ea"/>
              </a:rPr>
              <a:t>医疗健康（痕量气体检测、生物光学诊断）</a:t>
            </a:r>
          </a:p>
          <a:p>
            <a:pPr marL="0" indent="0" algn="l">
              <a:lnSpc>
                <a:spcPct val="130000"/>
              </a:lnSpc>
              <a:buClrTx/>
              <a:buSzTx/>
              <a:buNone/>
            </a:pPr>
            <a:r>
              <a:rPr lang="zh-CN" altLang="zh-CN" sz="1200" b="0" i="0">
                <a:ln>
                  <a:noFill/>
                  <a:prstDash val="sysDot"/>
                </a:ln>
                <a:solidFill>
                  <a:schemeClr val="tx1"/>
                </a:solidFill>
                <a:latin typeface="+mn-ea"/>
                <a:cs typeface="+mn-ea"/>
              </a:rPr>
              <a:t>环境监测（大气污染物分析、温室气体溯源）</a:t>
            </a:r>
          </a:p>
          <a:p>
            <a:pPr marL="0" indent="0" algn="l">
              <a:lnSpc>
                <a:spcPct val="130000"/>
              </a:lnSpc>
              <a:buClrTx/>
              <a:buSzTx/>
              <a:buNone/>
            </a:pPr>
            <a:r>
              <a:rPr lang="zh-CN" altLang="zh-CN" sz="1200" b="0" i="0">
                <a:ln>
                  <a:noFill/>
                  <a:prstDash val="sysDot"/>
                </a:ln>
                <a:solidFill>
                  <a:schemeClr val="tx1"/>
                </a:solidFill>
                <a:latin typeface="+mn-ea"/>
                <a:cs typeface="+mn-ea"/>
              </a:rPr>
              <a:t>能源安全（天然气泄漏预警、核工业氚监测）</a:t>
            </a:r>
          </a:p>
          <a:p>
            <a:pPr marL="0" indent="0" algn="l">
              <a:lnSpc>
                <a:spcPct val="130000"/>
              </a:lnSpc>
              <a:buClrTx/>
              <a:buSzTx/>
              <a:buNone/>
            </a:pPr>
            <a:r>
              <a:rPr lang="zh-CN" altLang="zh-CN" sz="1200" b="0" i="0">
                <a:ln>
                  <a:noFill/>
                  <a:prstDash val="sysDot"/>
                </a:ln>
                <a:solidFill>
                  <a:schemeClr val="tx1"/>
                </a:solidFill>
                <a:latin typeface="+mn-ea"/>
                <a:cs typeface="+mn-ea"/>
              </a:rPr>
              <a:t>前沿科研（</a:t>
            </a:r>
            <a:r>
              <a:rPr lang="zh-CN" altLang="en-US" sz="1200" b="0" i="0">
                <a:ln>
                  <a:noFill/>
                  <a:prstDash val="sysDot"/>
                </a:ln>
                <a:solidFill>
                  <a:schemeClr val="tx1"/>
                </a:solidFill>
                <a:latin typeface="+mn-ea"/>
                <a:cs typeface="+mn-ea"/>
              </a:rPr>
              <a:t>量子技术、光谱学基础研究）</a:t>
            </a:r>
          </a:p>
        </p:txBody>
      </p:sp>
      <p:sp>
        <p:nvSpPr>
          <p:cNvPr id="854" name="文本框 853"/>
          <p:cNvSpPr txBox="1"/>
          <p:nvPr/>
        </p:nvSpPr>
        <p:spPr>
          <a:xfrm>
            <a:off x="7785100" y="4692332"/>
            <a:ext cx="5080000" cy="824865"/>
          </a:xfrm>
          <a:prstGeom prst="rect">
            <a:avLst/>
          </a:prstGeom>
        </p:spPr>
        <p:txBody>
          <a:bodyPr>
            <a:spAutoFit/>
          </a:bodyPr>
          <a:lstStyle/>
          <a:p>
            <a:pPr marL="0" indent="0">
              <a:lnSpc>
                <a:spcPts val="1430"/>
              </a:lnSpc>
              <a:spcBef>
                <a:spcPct val="0"/>
              </a:spcBef>
              <a:spcAft>
                <a:spcPct val="0"/>
              </a:spcAft>
              <a:buNone/>
            </a:pPr>
            <a:r>
              <a:rPr lang="zh-CN" altLang="en-US" sz="1200" b="0" i="0">
                <a:solidFill>
                  <a:srgbClr val="404040"/>
                </a:solidFill>
                <a:latin typeface="+mn-ea"/>
                <a:cs typeface="+mn-ea"/>
              </a:rPr>
              <a:t>探测器（高速光电二极管、</a:t>
            </a:r>
            <a:r>
              <a:rPr lang="en-US" altLang="zh-CN" sz="1200" b="0" i="0">
                <a:solidFill>
                  <a:srgbClr val="404040"/>
                </a:solidFill>
                <a:latin typeface="+mn-ea"/>
                <a:cs typeface="+mn-ea"/>
              </a:rPr>
              <a:t>MCT</a:t>
            </a:r>
            <a:r>
              <a:rPr lang="zh-CN" altLang="en-US" sz="1200" b="0" i="0">
                <a:solidFill>
                  <a:srgbClr val="404040"/>
                </a:solidFill>
                <a:latin typeface="+mn-ea"/>
                <a:cs typeface="+mn-ea"/>
              </a:rPr>
              <a:t>红外探测器）</a:t>
            </a:r>
          </a:p>
          <a:p>
            <a:pPr marL="0" indent="0">
              <a:lnSpc>
                <a:spcPts val="1430"/>
              </a:lnSpc>
              <a:spcBef>
                <a:spcPct val="0"/>
              </a:spcBef>
              <a:spcAft>
                <a:spcPct val="0"/>
              </a:spcAft>
              <a:buNone/>
            </a:pPr>
            <a:r>
              <a:rPr lang="zh-CN" altLang="en-US" sz="1200" b="0" i="0">
                <a:solidFill>
                  <a:srgbClr val="404040"/>
                </a:solidFill>
                <a:latin typeface="+mn-ea"/>
                <a:cs typeface="+mn-ea"/>
              </a:rPr>
              <a:t>激光器（</a:t>
            </a:r>
            <a:r>
              <a:rPr lang="en-US" altLang="zh-CN" sz="1200" b="0" i="0">
                <a:solidFill>
                  <a:srgbClr val="404040"/>
                </a:solidFill>
                <a:latin typeface="+mn-ea"/>
                <a:cs typeface="+mn-ea"/>
              </a:rPr>
              <a:t>DFB</a:t>
            </a:r>
            <a:r>
              <a:rPr lang="zh-CN" altLang="en-US" sz="1200" b="0" i="0">
                <a:solidFill>
                  <a:srgbClr val="404040"/>
                </a:solidFill>
                <a:latin typeface="+mn-ea"/>
                <a:cs typeface="+mn-ea"/>
              </a:rPr>
              <a:t>激光器、量子级联激光器）</a:t>
            </a:r>
          </a:p>
          <a:p>
            <a:pPr marL="0" indent="0">
              <a:lnSpc>
                <a:spcPts val="1430"/>
              </a:lnSpc>
              <a:spcBef>
                <a:spcPct val="0"/>
              </a:spcBef>
              <a:spcAft>
                <a:spcPct val="0"/>
              </a:spcAft>
              <a:buNone/>
            </a:pPr>
            <a:r>
              <a:rPr lang="zh-CN" altLang="en-US" sz="1200" b="0" i="0">
                <a:solidFill>
                  <a:srgbClr val="404040"/>
                </a:solidFill>
                <a:latin typeface="+mn-ea"/>
                <a:cs typeface="+mn-ea"/>
              </a:rPr>
              <a:t>分析仪器（超宽光谱红外光束质量分析仪）</a:t>
            </a:r>
          </a:p>
          <a:p>
            <a:pPr marL="0" indent="0">
              <a:lnSpc>
                <a:spcPts val="1430"/>
              </a:lnSpc>
              <a:spcBef>
                <a:spcPct val="0"/>
              </a:spcBef>
              <a:spcAft>
                <a:spcPct val="0"/>
              </a:spcAft>
              <a:buNone/>
            </a:pPr>
            <a:r>
              <a:rPr lang="zh-CN" altLang="en-US" sz="1200" b="0" i="0">
                <a:solidFill>
                  <a:srgbClr val="404040"/>
                </a:solidFill>
                <a:latin typeface="+mn-ea"/>
                <a:cs typeface="+mn-ea"/>
              </a:rPr>
              <a:t>配套系统（气池、光子学电源、光学机械配件）</a:t>
            </a:r>
          </a:p>
        </p:txBody>
      </p:sp>
      <p:pic>
        <p:nvPicPr>
          <p:cNvPr id="12" name="图片 11"/>
          <p:cNvPicPr>
            <a:picLocks noChangeAspect="1"/>
          </p:cNvPicPr>
          <p:nvPr/>
        </p:nvPicPr>
        <p:blipFill rotWithShape="1">
          <a:blip r:embed="rId24" cstate="print">
            <a:extLst>
              <a:ext uri="{28A0092B-C50C-407E-A947-70E740481C1C}">
                <a14:useLocalDpi xmlns:a14="http://schemas.microsoft.com/office/drawing/2010/main" xmlns="" val="0"/>
              </a:ext>
            </a:extLst>
          </a:blip>
          <a:srcRect t="31466" r="7202" b="32272"/>
          <a:stretch>
            <a:fillRect/>
          </a:stretch>
        </p:blipFill>
        <p:spPr>
          <a:xfrm>
            <a:off x="-189230" y="-31115"/>
            <a:ext cx="3731260" cy="7289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5715" y="-50800"/>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748030" y="36830"/>
            <a:ext cx="200342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sym typeface="+mn-ea"/>
              </a:rPr>
              <a:t>业务范围</a:t>
            </a:r>
            <a:endParaRPr lang="zh-CN" altLang="en-US" sz="2000">
              <a:solidFill>
                <a:schemeClr val="bg1"/>
              </a:solidFill>
              <a:latin typeface="+mj-ea"/>
              <a:ea typeface="+mj-ea"/>
              <a:cs typeface="汉仪晓波花月圆W" panose="00020600040101010101" charset="-122"/>
            </a:endParaRPr>
          </a:p>
          <a:p>
            <a:pPr algn="ctr"/>
            <a:r>
              <a:rPr lang="zh-CN" altLang="en-US" sz="12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Scope of business</a:t>
            </a:r>
          </a:p>
        </p:txBody>
      </p:sp>
      <p:pic>
        <p:nvPicPr>
          <p:cNvPr id="38" name="图片 37"/>
          <p:cNvPicPr>
            <a:picLocks noChangeAspect="1"/>
          </p:cNvPicPr>
          <p:nvPr/>
        </p:nvPicPr>
        <p:blipFill rotWithShape="1">
          <a:blip r:embed="rId5" cstate="print">
            <a:extLst>
              <a:ext uri="{28A0092B-C50C-407E-A947-70E740481C1C}">
                <a14:useLocalDpi xmlns:a14="http://schemas.microsoft.com/office/drawing/2010/main" xmlns="" val="0"/>
              </a:ext>
            </a:extLst>
          </a:blip>
          <a:srcRect l="4758" t="31466" r="76936" b="32272"/>
          <a:stretch>
            <a:fillRect/>
          </a:stretch>
        </p:blipFill>
        <p:spPr>
          <a:xfrm>
            <a:off x="121285" y="-14605"/>
            <a:ext cx="626745" cy="621030"/>
          </a:xfrm>
          <a:prstGeom prst="rect">
            <a:avLst/>
          </a:prstGeom>
        </p:spPr>
      </p:pic>
      <p:sp>
        <p:nvSpPr>
          <p:cNvPr id="349" name="矩形 348"/>
          <p:cNvSpPr/>
          <p:nvPr/>
        </p:nvSpPr>
        <p:spPr>
          <a:xfrm>
            <a:off x="5491480" y="-40005"/>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8" name="文本框 347"/>
          <p:cNvSpPr txBox="1"/>
          <p:nvPr/>
        </p:nvSpPr>
        <p:spPr>
          <a:xfrm>
            <a:off x="5432425" y="89535"/>
            <a:ext cx="2003425" cy="398780"/>
          </a:xfrm>
          <a:prstGeom prst="rect">
            <a:avLst/>
          </a:prstGeom>
          <a:noFill/>
        </p:spPr>
        <p:txBody>
          <a:bodyPr wrap="square" rtlCol="0">
            <a:spAutoFit/>
          </a:bodyPr>
          <a:lstStyle/>
          <a:p>
            <a:pPr algn="ctr"/>
            <a:r>
              <a:rPr lang="zh-CN" altLang="en-US" sz="2000">
                <a:solidFill>
                  <a:schemeClr val="bg1"/>
                </a:solidFill>
                <a:latin typeface="+mn-ea"/>
                <a:cs typeface="汉仪晓波花月圆W" panose="00020600040101010101" charset="-122"/>
                <a:sym typeface="+mn-ea"/>
              </a:rPr>
              <a:t>应用领域</a:t>
            </a:r>
          </a:p>
        </p:txBody>
      </p:sp>
      <p:pic>
        <p:nvPicPr>
          <p:cNvPr id="12" name="Picture 8" descr="https://gimg2.baidu.com/image_search/src=http%3A%2F%2Fimgq3.q578.com%2Fde%2F0917%2F7cd271cf129b8245.jpg&amp;refer=http%3A%2F%2Fimgq3.q578.com&amp;app=2002&amp;size=f9999,10000&amp;q=a80&amp;n=0&amp;g=0n&amp;fmt=auto?sec=1661320445&amp;t=1ffd0aa524cc2c4c7faf241c1721d82d"/>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xmlns="" val="0"/>
              </a:ext>
            </a:extLst>
          </a:blip>
          <a:srcRect l="15872" r="13595"/>
          <a:stretch>
            <a:fillRect/>
          </a:stretch>
        </p:blipFill>
        <p:spPr bwMode="auto">
          <a:xfrm>
            <a:off x="6266180" y="922655"/>
            <a:ext cx="2700136" cy="270360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图片 15"/>
          <p:cNvPicPr/>
          <p:nvPr/>
        </p:nvPicPr>
        <p:blipFill>
          <a:blip r:embed="rId7"/>
          <a:srcRect l="13934" t="1780" r="1715" b="9028"/>
          <a:stretch>
            <a:fillRect/>
          </a:stretch>
        </p:blipFill>
        <p:spPr>
          <a:xfrm>
            <a:off x="146050" y="922655"/>
            <a:ext cx="3060000" cy="2698750"/>
          </a:xfrm>
          <a:prstGeom prst="rect">
            <a:avLst/>
          </a:prstGeom>
        </p:spPr>
      </p:pic>
      <p:pic>
        <p:nvPicPr>
          <p:cNvPr id="17" name="图片 16"/>
          <p:cNvPicPr/>
          <p:nvPr/>
        </p:nvPicPr>
        <p:blipFill>
          <a:blip r:embed="rId8" cstate="print"/>
          <a:stretch>
            <a:fillRect/>
          </a:stretch>
        </p:blipFill>
        <p:spPr>
          <a:xfrm>
            <a:off x="3206115" y="922655"/>
            <a:ext cx="3060000" cy="2700000"/>
          </a:xfrm>
          <a:prstGeom prst="rect">
            <a:avLst/>
          </a:prstGeom>
        </p:spPr>
      </p:pic>
      <p:pic>
        <p:nvPicPr>
          <p:cNvPr id="19" name="图片 18"/>
          <p:cNvPicPr/>
          <p:nvPr>
            <p:custDataLst>
              <p:tags r:id="rId2"/>
            </p:custDataLst>
          </p:nvPr>
        </p:nvPicPr>
        <p:blipFill>
          <a:blip r:embed="rId9"/>
          <a:stretch>
            <a:fillRect/>
          </a:stretch>
        </p:blipFill>
        <p:spPr>
          <a:xfrm>
            <a:off x="8966200" y="922338"/>
            <a:ext cx="3060000" cy="2700000"/>
          </a:xfrm>
          <a:prstGeom prst="rect">
            <a:avLst/>
          </a:prstGeom>
        </p:spPr>
      </p:pic>
      <p:sp>
        <p:nvSpPr>
          <p:cNvPr id="20" name="文本框 19"/>
          <p:cNvSpPr txBox="1"/>
          <p:nvPr/>
        </p:nvSpPr>
        <p:spPr>
          <a:xfrm>
            <a:off x="1246505" y="3847465"/>
            <a:ext cx="1284605" cy="368300"/>
          </a:xfrm>
          <a:prstGeom prst="rect">
            <a:avLst/>
          </a:prstGeom>
          <a:noFill/>
        </p:spPr>
        <p:txBody>
          <a:bodyPr wrap="square" rtlCol="0">
            <a:spAutoFit/>
          </a:bodyPr>
          <a:lstStyle/>
          <a:p>
            <a:r>
              <a:rPr lang="zh-CN" altLang="en-US"/>
              <a:t>军工航天</a:t>
            </a:r>
          </a:p>
        </p:txBody>
      </p:sp>
      <p:sp>
        <p:nvSpPr>
          <p:cNvPr id="21" name="文本框 20"/>
          <p:cNvSpPr txBox="1"/>
          <p:nvPr/>
        </p:nvSpPr>
        <p:spPr>
          <a:xfrm>
            <a:off x="4053840" y="3847465"/>
            <a:ext cx="1284605" cy="368300"/>
          </a:xfrm>
          <a:prstGeom prst="rect">
            <a:avLst/>
          </a:prstGeom>
          <a:noFill/>
        </p:spPr>
        <p:txBody>
          <a:bodyPr wrap="square" rtlCol="0">
            <a:spAutoFit/>
          </a:bodyPr>
          <a:lstStyle/>
          <a:p>
            <a:r>
              <a:rPr lang="zh-CN" altLang="en-US"/>
              <a:t>医疗健康</a:t>
            </a:r>
          </a:p>
        </p:txBody>
      </p:sp>
      <p:sp>
        <p:nvSpPr>
          <p:cNvPr id="25" name="文本框 24"/>
          <p:cNvSpPr txBox="1"/>
          <p:nvPr/>
        </p:nvSpPr>
        <p:spPr>
          <a:xfrm>
            <a:off x="6861175" y="3834765"/>
            <a:ext cx="1284605" cy="368300"/>
          </a:xfrm>
          <a:prstGeom prst="rect">
            <a:avLst/>
          </a:prstGeom>
          <a:noFill/>
        </p:spPr>
        <p:txBody>
          <a:bodyPr wrap="square" rtlCol="0">
            <a:spAutoFit/>
          </a:bodyPr>
          <a:lstStyle/>
          <a:p>
            <a:r>
              <a:rPr lang="zh-CN" altLang="en-US"/>
              <a:t>能源安全</a:t>
            </a:r>
          </a:p>
        </p:txBody>
      </p:sp>
      <p:sp>
        <p:nvSpPr>
          <p:cNvPr id="26" name="文本框 25"/>
          <p:cNvSpPr txBox="1"/>
          <p:nvPr/>
        </p:nvSpPr>
        <p:spPr>
          <a:xfrm>
            <a:off x="9970135" y="3848735"/>
            <a:ext cx="1284605" cy="368300"/>
          </a:xfrm>
          <a:prstGeom prst="rect">
            <a:avLst/>
          </a:prstGeom>
          <a:noFill/>
        </p:spPr>
        <p:txBody>
          <a:bodyPr wrap="square" rtlCol="0">
            <a:spAutoFit/>
          </a:bodyPr>
          <a:lstStyle/>
          <a:p>
            <a:r>
              <a:rPr lang="zh-CN" altLang="en-US"/>
              <a:t>前沿科技</a:t>
            </a:r>
          </a:p>
        </p:txBody>
      </p:sp>
      <p:pic>
        <p:nvPicPr>
          <p:cNvPr id="5" name="图片 4"/>
          <p:cNvPicPr/>
          <p:nvPr/>
        </p:nvPicPr>
        <p:blipFill>
          <a:blip r:embed="rId10"/>
          <a:stretch>
            <a:fillRect/>
          </a:stretch>
        </p:blipFill>
        <p:spPr>
          <a:xfrm>
            <a:off x="2880995" y="4355465"/>
            <a:ext cx="2686685" cy="2171700"/>
          </a:xfrm>
          <a:prstGeom prst="rect">
            <a:avLst/>
          </a:prstGeom>
        </p:spPr>
      </p:pic>
      <p:sp>
        <p:nvSpPr>
          <p:cNvPr id="6" name="文本框 5"/>
          <p:cNvSpPr txBox="1"/>
          <p:nvPr/>
        </p:nvSpPr>
        <p:spPr>
          <a:xfrm>
            <a:off x="1651000" y="5182870"/>
            <a:ext cx="1284605" cy="368300"/>
          </a:xfrm>
          <a:prstGeom prst="rect">
            <a:avLst/>
          </a:prstGeom>
          <a:noFill/>
        </p:spPr>
        <p:txBody>
          <a:bodyPr wrap="square" rtlCol="0">
            <a:spAutoFit/>
          </a:bodyPr>
          <a:lstStyle/>
          <a:p>
            <a:r>
              <a:rPr lang="zh-CN" altLang="en-US"/>
              <a:t>环境监测</a:t>
            </a:r>
          </a:p>
        </p:txBody>
      </p:sp>
      <p:pic>
        <p:nvPicPr>
          <p:cNvPr id="7" name="图片 6"/>
          <p:cNvPicPr/>
          <p:nvPr/>
        </p:nvPicPr>
        <p:blipFill>
          <a:blip r:embed="rId11" cstate="print"/>
          <a:stretch>
            <a:fillRect/>
          </a:stretch>
        </p:blipFill>
        <p:spPr>
          <a:xfrm>
            <a:off x="6861175" y="4411345"/>
            <a:ext cx="2700020" cy="2215515"/>
          </a:xfrm>
          <a:prstGeom prst="rect">
            <a:avLst/>
          </a:prstGeom>
        </p:spPr>
      </p:pic>
      <p:sp>
        <p:nvSpPr>
          <p:cNvPr id="8" name="文本框 7"/>
          <p:cNvSpPr txBox="1"/>
          <p:nvPr/>
        </p:nvSpPr>
        <p:spPr>
          <a:xfrm>
            <a:off x="9899015" y="5182870"/>
            <a:ext cx="1284605" cy="368300"/>
          </a:xfrm>
          <a:prstGeom prst="rect">
            <a:avLst/>
          </a:prstGeom>
          <a:noFill/>
        </p:spPr>
        <p:txBody>
          <a:bodyPr wrap="square" rtlCol="0">
            <a:spAutoFit/>
          </a:bodyPr>
          <a:lstStyle/>
          <a:p>
            <a:r>
              <a:rPr lang="zh-CN" altLang="en-US"/>
              <a:t>城市基建</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5715" y="-50800"/>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748030" y="36830"/>
            <a:ext cx="200342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sym typeface="+mn-ea"/>
              </a:rPr>
              <a:t>业务范围</a:t>
            </a:r>
            <a:endParaRPr lang="zh-CN" altLang="en-US" sz="2000">
              <a:solidFill>
                <a:schemeClr val="bg1"/>
              </a:solidFill>
              <a:latin typeface="+mj-ea"/>
              <a:ea typeface="+mj-ea"/>
              <a:cs typeface="汉仪晓波花月圆W" panose="00020600040101010101" charset="-122"/>
            </a:endParaRPr>
          </a:p>
          <a:p>
            <a:pPr algn="ctr"/>
            <a:r>
              <a:rPr lang="zh-CN" altLang="en-US" sz="12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Scope of business</a:t>
            </a:r>
          </a:p>
        </p:txBody>
      </p:sp>
      <p:pic>
        <p:nvPicPr>
          <p:cNvPr id="38" name="图片 37"/>
          <p:cNvPicPr>
            <a:picLocks noChangeAspect="1"/>
          </p:cNvPicPr>
          <p:nvPr/>
        </p:nvPicPr>
        <p:blipFill rotWithShape="1">
          <a:blip r:embed="rId19" cstate="print">
            <a:extLst>
              <a:ext uri="{28A0092B-C50C-407E-A947-70E740481C1C}">
                <a14:useLocalDpi xmlns:a14="http://schemas.microsoft.com/office/drawing/2010/main" xmlns="" val="0"/>
              </a:ext>
            </a:extLst>
          </a:blip>
          <a:srcRect l="4758" t="31466" r="76936" b="32272"/>
          <a:stretch>
            <a:fillRect/>
          </a:stretch>
        </p:blipFill>
        <p:spPr>
          <a:xfrm>
            <a:off x="121285" y="-14605"/>
            <a:ext cx="626745" cy="621030"/>
          </a:xfrm>
          <a:prstGeom prst="rect">
            <a:avLst/>
          </a:prstGeom>
        </p:spPr>
      </p:pic>
      <p:sp>
        <p:nvSpPr>
          <p:cNvPr id="349" name="矩形 348"/>
          <p:cNvSpPr/>
          <p:nvPr/>
        </p:nvSpPr>
        <p:spPr>
          <a:xfrm>
            <a:off x="5491480" y="-40005"/>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8" name="文本框 347"/>
          <p:cNvSpPr txBox="1"/>
          <p:nvPr/>
        </p:nvSpPr>
        <p:spPr>
          <a:xfrm>
            <a:off x="5432425" y="89535"/>
            <a:ext cx="2003425" cy="398780"/>
          </a:xfrm>
          <a:prstGeom prst="rect">
            <a:avLst/>
          </a:prstGeom>
          <a:noFill/>
        </p:spPr>
        <p:txBody>
          <a:bodyPr wrap="square" rtlCol="0">
            <a:spAutoFit/>
          </a:bodyPr>
          <a:lstStyle/>
          <a:p>
            <a:pPr algn="ctr"/>
            <a:r>
              <a:rPr lang="zh-CN" altLang="en-US" sz="2000">
                <a:solidFill>
                  <a:schemeClr val="bg1"/>
                </a:solidFill>
                <a:latin typeface="+mn-ea"/>
                <a:cs typeface="汉仪晓波花月圆W" panose="00020600040101010101" charset="-122"/>
                <a:sym typeface="+mn-ea"/>
              </a:rPr>
              <a:t>客户单位</a:t>
            </a:r>
          </a:p>
        </p:txBody>
      </p:sp>
      <p:pic>
        <p:nvPicPr>
          <p:cNvPr id="49" name="图片 48" descr="E:/设计素材图片2/yang-0TQyMgloraY-unsplash.jpgyang-0TQyMgloraY-unsplash"/>
          <p:cNvPicPr>
            <a:picLocks noChangeAspect="1"/>
          </p:cNvPicPr>
          <p:nvPr>
            <p:custDataLst>
              <p:tags r:id="rId1"/>
            </p:custDataLst>
          </p:nvPr>
        </p:nvPicPr>
        <p:blipFill rotWithShape="1">
          <a:blip r:embed="rId20" cstate="email"/>
          <a:srcRect l="50912"/>
          <a:stretch>
            <a:fillRect/>
          </a:stretch>
        </p:blipFill>
        <p:spPr>
          <a:xfrm>
            <a:off x="226060" y="2310130"/>
            <a:ext cx="3333750" cy="2727325"/>
          </a:xfrm>
          <a:prstGeom prst="roundRect">
            <a:avLst/>
          </a:prstGeom>
        </p:spPr>
      </p:pic>
      <p:grpSp>
        <p:nvGrpSpPr>
          <p:cNvPr id="138" name="组合 137"/>
          <p:cNvGrpSpPr/>
          <p:nvPr/>
        </p:nvGrpSpPr>
        <p:grpSpPr>
          <a:xfrm>
            <a:off x="3642995" y="3241675"/>
            <a:ext cx="1504315" cy="503555"/>
            <a:chOff x="4259" y="4447"/>
            <a:chExt cx="2283" cy="868"/>
          </a:xfrm>
        </p:grpSpPr>
        <p:sp>
          <p:nvSpPr>
            <p:cNvPr id="5" name="右箭头 4"/>
            <p:cNvSpPr/>
            <p:nvPr/>
          </p:nvSpPr>
          <p:spPr>
            <a:xfrm>
              <a:off x="4259" y="5062"/>
              <a:ext cx="1931" cy="253"/>
            </a:xfrm>
            <a:prstGeom prst="rightArrow">
              <a:avLst/>
            </a:prstGeom>
            <a:solidFill>
              <a:srgbClr val="A6231B"/>
            </a:solidFill>
          </p:spPr>
          <p:style>
            <a:lnRef idx="0">
              <a:srgbClr val="FFFFFF"/>
            </a:lnRef>
            <a:fillRef idx="3">
              <a:schemeClr val="accent1"/>
            </a:fillRef>
            <a:effectRef idx="0">
              <a:srgbClr val="FFFFFF"/>
            </a:effectRef>
            <a:fontRef idx="minor">
              <a:schemeClr val="lt1"/>
            </a:fontRef>
          </p:style>
          <p:txBody>
            <a:bodyPr rtlCol="0" anchor="ctr">
              <a:scene3d>
                <a:camera prst="orthographicFront"/>
                <a:lightRig rig="threePt" dir="t"/>
              </a:scene3d>
            </a:bodyPr>
            <a:lstStyle/>
            <a:p>
              <a:pPr algn="ctr"/>
              <a:endParaRPr lang="zh-CN" altLang="en-US">
                <a:ln w="15875"/>
                <a:gradFill>
                  <a:gsLst>
                    <a:gs pos="0">
                      <a:schemeClr val="accent1"/>
                    </a:gs>
                    <a:gs pos="100000">
                      <a:schemeClr val="accent6"/>
                    </a:gs>
                  </a:gsLst>
                  <a:lin ang="2700000" scaled="0"/>
                </a:gradFill>
                <a:effectLst/>
              </a:endParaRPr>
            </a:p>
          </p:txBody>
        </p:sp>
        <p:sp>
          <p:nvSpPr>
            <p:cNvPr id="123" name="文本框 122"/>
            <p:cNvSpPr txBox="1"/>
            <p:nvPr/>
          </p:nvSpPr>
          <p:spPr>
            <a:xfrm>
              <a:off x="4259" y="4447"/>
              <a:ext cx="2283" cy="615"/>
            </a:xfrm>
            <a:prstGeom prst="rect">
              <a:avLst/>
            </a:prstGeom>
            <a:noFill/>
          </p:spPr>
          <p:txBody>
            <a:bodyPr wrap="square" rtlCol="0">
              <a:noAutofit/>
            </a:bodyPr>
            <a:lstStyle/>
            <a:p>
              <a:r>
                <a:rPr lang="zh-CN" altLang="en-US"/>
                <a:t>合作单位</a:t>
              </a:r>
            </a:p>
          </p:txBody>
        </p:sp>
      </p:grpSp>
      <p:pic>
        <p:nvPicPr>
          <p:cNvPr id="124" name="图片 123"/>
          <p:cNvPicPr>
            <a:picLocks noChangeAspect="1"/>
          </p:cNvPicPr>
          <p:nvPr>
            <p:custDataLst>
              <p:tags r:id="rId2"/>
            </p:custDataLst>
          </p:nvPr>
        </p:nvPicPr>
        <p:blipFill>
          <a:blip r:embed="rId21"/>
          <a:stretch>
            <a:fillRect/>
          </a:stretch>
        </p:blipFill>
        <p:spPr>
          <a:xfrm>
            <a:off x="6268720" y="933450"/>
            <a:ext cx="2257425" cy="719455"/>
          </a:xfrm>
          <a:prstGeom prst="rect">
            <a:avLst/>
          </a:prstGeom>
        </p:spPr>
      </p:pic>
      <p:pic>
        <p:nvPicPr>
          <p:cNvPr id="125" name="图片 124"/>
          <p:cNvPicPr>
            <a:picLocks noChangeAspect="1"/>
          </p:cNvPicPr>
          <p:nvPr>
            <p:custDataLst>
              <p:tags r:id="rId3"/>
            </p:custDataLst>
          </p:nvPr>
        </p:nvPicPr>
        <p:blipFill>
          <a:blip r:embed="rId22"/>
          <a:stretch>
            <a:fillRect/>
          </a:stretch>
        </p:blipFill>
        <p:spPr>
          <a:xfrm>
            <a:off x="8994775" y="1755140"/>
            <a:ext cx="2237740" cy="788670"/>
          </a:xfrm>
          <a:prstGeom prst="rect">
            <a:avLst/>
          </a:prstGeom>
        </p:spPr>
      </p:pic>
      <p:pic>
        <p:nvPicPr>
          <p:cNvPr id="126" name="图片 125"/>
          <p:cNvPicPr>
            <a:picLocks noChangeAspect="1"/>
          </p:cNvPicPr>
          <p:nvPr>
            <p:custDataLst>
              <p:tags r:id="rId4"/>
            </p:custDataLst>
          </p:nvPr>
        </p:nvPicPr>
        <p:blipFill>
          <a:blip r:embed="rId23" cstate="print"/>
          <a:stretch>
            <a:fillRect/>
          </a:stretch>
        </p:blipFill>
        <p:spPr>
          <a:xfrm>
            <a:off x="8526145" y="990600"/>
            <a:ext cx="2482850" cy="601980"/>
          </a:xfrm>
          <a:prstGeom prst="rect">
            <a:avLst/>
          </a:prstGeom>
        </p:spPr>
      </p:pic>
      <p:pic>
        <p:nvPicPr>
          <p:cNvPr id="127" name="图片 126"/>
          <p:cNvPicPr>
            <a:picLocks noChangeAspect="1"/>
          </p:cNvPicPr>
          <p:nvPr>
            <p:custDataLst>
              <p:tags r:id="rId5"/>
            </p:custDataLst>
          </p:nvPr>
        </p:nvPicPr>
        <p:blipFill>
          <a:blip r:embed="rId24"/>
          <a:stretch>
            <a:fillRect/>
          </a:stretch>
        </p:blipFill>
        <p:spPr>
          <a:xfrm>
            <a:off x="6854825" y="1860550"/>
            <a:ext cx="1865630" cy="683260"/>
          </a:xfrm>
          <a:prstGeom prst="rect">
            <a:avLst/>
          </a:prstGeom>
        </p:spPr>
      </p:pic>
      <p:pic>
        <p:nvPicPr>
          <p:cNvPr id="134" name="图片 133"/>
          <p:cNvPicPr>
            <a:picLocks noChangeAspect="1"/>
          </p:cNvPicPr>
          <p:nvPr>
            <p:custDataLst>
              <p:tags r:id="rId6"/>
            </p:custDataLst>
          </p:nvPr>
        </p:nvPicPr>
        <p:blipFill>
          <a:blip r:embed="rId25"/>
          <a:stretch>
            <a:fillRect/>
          </a:stretch>
        </p:blipFill>
        <p:spPr>
          <a:xfrm>
            <a:off x="7959090" y="2751455"/>
            <a:ext cx="3094990" cy="570230"/>
          </a:xfrm>
          <a:prstGeom prst="rect">
            <a:avLst/>
          </a:prstGeom>
        </p:spPr>
      </p:pic>
      <p:pic>
        <p:nvPicPr>
          <p:cNvPr id="135" name="图片 134"/>
          <p:cNvPicPr>
            <a:picLocks noChangeAspect="1"/>
          </p:cNvPicPr>
          <p:nvPr>
            <p:custDataLst>
              <p:tags r:id="rId7"/>
            </p:custDataLst>
          </p:nvPr>
        </p:nvPicPr>
        <p:blipFill>
          <a:blip r:embed="rId26"/>
          <a:stretch>
            <a:fillRect/>
          </a:stretch>
        </p:blipFill>
        <p:spPr>
          <a:xfrm>
            <a:off x="8622665" y="3456940"/>
            <a:ext cx="2852420" cy="532765"/>
          </a:xfrm>
          <a:prstGeom prst="rect">
            <a:avLst/>
          </a:prstGeom>
        </p:spPr>
      </p:pic>
      <p:pic>
        <p:nvPicPr>
          <p:cNvPr id="136" name="图片 135"/>
          <p:cNvPicPr>
            <a:picLocks noChangeAspect="1"/>
          </p:cNvPicPr>
          <p:nvPr>
            <p:custDataLst>
              <p:tags r:id="rId8"/>
            </p:custDataLst>
          </p:nvPr>
        </p:nvPicPr>
        <p:blipFill>
          <a:blip r:embed="rId27"/>
          <a:stretch>
            <a:fillRect/>
          </a:stretch>
        </p:blipFill>
        <p:spPr>
          <a:xfrm>
            <a:off x="6863080" y="5028565"/>
            <a:ext cx="4369435" cy="671830"/>
          </a:xfrm>
          <a:prstGeom prst="rect">
            <a:avLst/>
          </a:prstGeom>
        </p:spPr>
      </p:pic>
      <p:pic>
        <p:nvPicPr>
          <p:cNvPr id="137" name="图片 136"/>
          <p:cNvPicPr>
            <a:picLocks noChangeAspect="1"/>
          </p:cNvPicPr>
          <p:nvPr>
            <p:custDataLst>
              <p:tags r:id="rId9"/>
            </p:custDataLst>
          </p:nvPr>
        </p:nvPicPr>
        <p:blipFill>
          <a:blip r:embed="rId28"/>
          <a:stretch>
            <a:fillRect/>
          </a:stretch>
        </p:blipFill>
        <p:spPr>
          <a:xfrm>
            <a:off x="7075170" y="4137025"/>
            <a:ext cx="4157345" cy="694055"/>
          </a:xfrm>
          <a:prstGeom prst="rect">
            <a:avLst/>
          </a:prstGeom>
        </p:spPr>
      </p:pic>
      <p:pic>
        <p:nvPicPr>
          <p:cNvPr id="139" name="图片 138"/>
          <p:cNvPicPr>
            <a:picLocks noChangeAspect="1"/>
          </p:cNvPicPr>
          <p:nvPr>
            <p:custDataLst>
              <p:tags r:id="rId10"/>
            </p:custDataLst>
          </p:nvPr>
        </p:nvPicPr>
        <p:blipFill>
          <a:blip r:embed="rId29"/>
          <a:stretch>
            <a:fillRect/>
          </a:stretch>
        </p:blipFill>
        <p:spPr>
          <a:xfrm>
            <a:off x="7435850" y="5874385"/>
            <a:ext cx="4472305" cy="755650"/>
          </a:xfrm>
          <a:prstGeom prst="rect">
            <a:avLst/>
          </a:prstGeom>
        </p:spPr>
      </p:pic>
      <p:pic>
        <p:nvPicPr>
          <p:cNvPr id="140" name="图片 139"/>
          <p:cNvPicPr>
            <a:picLocks noChangeAspect="1"/>
          </p:cNvPicPr>
          <p:nvPr>
            <p:custDataLst>
              <p:tags r:id="rId11"/>
            </p:custDataLst>
          </p:nvPr>
        </p:nvPicPr>
        <p:blipFill>
          <a:blip r:embed="rId30" cstate="print"/>
          <a:stretch>
            <a:fillRect/>
          </a:stretch>
        </p:blipFill>
        <p:spPr>
          <a:xfrm>
            <a:off x="5354320" y="3147060"/>
            <a:ext cx="2397760" cy="793115"/>
          </a:xfrm>
          <a:prstGeom prst="rect">
            <a:avLst/>
          </a:prstGeom>
        </p:spPr>
      </p:pic>
      <p:pic>
        <p:nvPicPr>
          <p:cNvPr id="141" name="图片 140"/>
          <p:cNvPicPr>
            <a:picLocks noChangeAspect="1"/>
          </p:cNvPicPr>
          <p:nvPr>
            <p:custDataLst>
              <p:tags r:id="rId12"/>
            </p:custDataLst>
          </p:nvPr>
        </p:nvPicPr>
        <p:blipFill>
          <a:blip r:embed="rId31" cstate="print"/>
          <a:stretch>
            <a:fillRect/>
          </a:stretch>
        </p:blipFill>
        <p:spPr>
          <a:xfrm>
            <a:off x="4218940" y="1982470"/>
            <a:ext cx="2280920" cy="748665"/>
          </a:xfrm>
          <a:prstGeom prst="rect">
            <a:avLst/>
          </a:prstGeom>
        </p:spPr>
      </p:pic>
      <p:pic>
        <p:nvPicPr>
          <p:cNvPr id="142" name="图片 141"/>
          <p:cNvPicPr>
            <a:picLocks noChangeAspect="1"/>
          </p:cNvPicPr>
          <p:nvPr>
            <p:custDataLst>
              <p:tags r:id="rId13"/>
            </p:custDataLst>
          </p:nvPr>
        </p:nvPicPr>
        <p:blipFill>
          <a:blip r:embed="rId32"/>
          <a:stretch>
            <a:fillRect/>
          </a:stretch>
        </p:blipFill>
        <p:spPr>
          <a:xfrm>
            <a:off x="4658360" y="4055110"/>
            <a:ext cx="2070735" cy="667385"/>
          </a:xfrm>
          <a:prstGeom prst="rect">
            <a:avLst/>
          </a:prstGeom>
        </p:spPr>
      </p:pic>
      <p:pic>
        <p:nvPicPr>
          <p:cNvPr id="143" name="图片 142"/>
          <p:cNvPicPr>
            <a:picLocks noChangeAspect="1"/>
          </p:cNvPicPr>
          <p:nvPr>
            <p:custDataLst>
              <p:tags r:id="rId14"/>
            </p:custDataLst>
          </p:nvPr>
        </p:nvPicPr>
        <p:blipFill>
          <a:blip r:embed="rId33"/>
          <a:stretch>
            <a:fillRect/>
          </a:stretch>
        </p:blipFill>
        <p:spPr>
          <a:xfrm>
            <a:off x="4509770" y="4837430"/>
            <a:ext cx="1899285" cy="678180"/>
          </a:xfrm>
          <a:prstGeom prst="rect">
            <a:avLst/>
          </a:prstGeom>
        </p:spPr>
      </p:pic>
      <p:pic>
        <p:nvPicPr>
          <p:cNvPr id="144" name="图片 143"/>
          <p:cNvPicPr>
            <a:picLocks noChangeAspect="1"/>
          </p:cNvPicPr>
          <p:nvPr>
            <p:custDataLst>
              <p:tags r:id="rId15"/>
            </p:custDataLst>
          </p:nvPr>
        </p:nvPicPr>
        <p:blipFill>
          <a:blip r:embed="rId34"/>
          <a:srcRect r="19436"/>
          <a:stretch>
            <a:fillRect/>
          </a:stretch>
        </p:blipFill>
        <p:spPr>
          <a:xfrm>
            <a:off x="4319270" y="827405"/>
            <a:ext cx="1756410" cy="927735"/>
          </a:xfrm>
          <a:prstGeom prst="rect">
            <a:avLst/>
          </a:prstGeom>
        </p:spPr>
      </p:pic>
      <p:pic>
        <p:nvPicPr>
          <p:cNvPr id="145" name="图片 144"/>
          <p:cNvPicPr>
            <a:picLocks noChangeAspect="1"/>
          </p:cNvPicPr>
          <p:nvPr>
            <p:custDataLst>
              <p:tags r:id="rId16"/>
            </p:custDataLst>
          </p:nvPr>
        </p:nvPicPr>
        <p:blipFill>
          <a:blip r:embed="rId35"/>
          <a:stretch>
            <a:fillRect/>
          </a:stretch>
        </p:blipFill>
        <p:spPr>
          <a:xfrm>
            <a:off x="4319270" y="5807075"/>
            <a:ext cx="2280920" cy="71564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0" y="635"/>
            <a:ext cx="12192000" cy="680085"/>
          </a:xfrm>
          <a:prstGeom prst="roundRect">
            <a:avLst/>
          </a:prstGeom>
          <a:solidFill>
            <a:srgbClr val="262626"/>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748030" y="36830"/>
            <a:ext cx="200342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sym typeface="+mn-ea"/>
              </a:rPr>
              <a:t>业务范围</a:t>
            </a:r>
            <a:endParaRPr lang="zh-CN" altLang="en-US" sz="2000">
              <a:solidFill>
                <a:schemeClr val="bg1"/>
              </a:solidFill>
              <a:latin typeface="+mj-ea"/>
              <a:ea typeface="+mj-ea"/>
              <a:cs typeface="汉仪晓波花月圆W" panose="00020600040101010101" charset="-122"/>
            </a:endParaRPr>
          </a:p>
          <a:p>
            <a:pPr algn="ctr"/>
            <a:r>
              <a:rPr lang="zh-CN" altLang="en-US" sz="12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Scope of business</a:t>
            </a:r>
          </a:p>
        </p:txBody>
      </p:sp>
      <p:sp>
        <p:nvSpPr>
          <p:cNvPr id="8" name="文本框 7"/>
          <p:cNvSpPr txBox="1"/>
          <p:nvPr/>
        </p:nvSpPr>
        <p:spPr>
          <a:xfrm>
            <a:off x="504825" y="2432050"/>
            <a:ext cx="4226560" cy="506730"/>
          </a:xfrm>
          <a:prstGeom prst="rect">
            <a:avLst/>
          </a:prstGeom>
          <a:noFill/>
        </p:spPr>
        <p:txBody>
          <a:bodyPr wrap="square" rtlCol="0">
            <a:spAutoFit/>
          </a:bodyPr>
          <a:lstStyle/>
          <a:p>
            <a:pPr>
              <a:lnSpc>
                <a:spcPct val="150000"/>
              </a:lnSpc>
            </a:pPr>
            <a:endParaRPr lang="zh-CN" altLang="en-US">
              <a:solidFill>
                <a:schemeClr val="bg1"/>
              </a:solidFill>
            </a:endParaRPr>
          </a:p>
        </p:txBody>
      </p:sp>
      <p:pic>
        <p:nvPicPr>
          <p:cNvPr id="38" name="图片 37"/>
          <p:cNvPicPr>
            <a:picLocks noChangeAspect="1"/>
          </p:cNvPicPr>
          <p:nvPr/>
        </p:nvPicPr>
        <p:blipFill rotWithShape="1">
          <a:blip r:embed="rId31" cstate="print">
            <a:extLst>
              <a:ext uri="{28A0092B-C50C-407E-A947-70E740481C1C}">
                <a14:useLocalDpi xmlns:a14="http://schemas.microsoft.com/office/drawing/2010/main" xmlns="" val="0"/>
              </a:ext>
            </a:extLst>
          </a:blip>
          <a:srcRect l="4758" t="31466" r="76936" b="32272"/>
          <a:stretch>
            <a:fillRect/>
          </a:stretch>
        </p:blipFill>
        <p:spPr>
          <a:xfrm>
            <a:off x="121285" y="29845"/>
            <a:ext cx="626745" cy="621030"/>
          </a:xfrm>
          <a:prstGeom prst="rect">
            <a:avLst/>
          </a:prstGeom>
        </p:spPr>
      </p:pic>
      <p:sp>
        <p:nvSpPr>
          <p:cNvPr id="70" name="图形 10"/>
          <p:cNvSpPr/>
          <p:nvPr>
            <p:custDataLst>
              <p:tags r:id="rId1"/>
            </p:custDataLst>
          </p:nvPr>
        </p:nvSpPr>
        <p:spPr>
          <a:xfrm rot="10800000">
            <a:off x="4163061" y="700405"/>
            <a:ext cx="4374515" cy="2039620"/>
          </a:xfrm>
          <a:custGeom>
            <a:avLst/>
            <a:gdLst>
              <a:gd name="connsiteX0" fmla="*/ 1476178 w 1476375"/>
              <a:gd name="connsiteY0" fmla="*/ 687640 h 688307"/>
              <a:gd name="connsiteX1" fmla="*/ 686270 w 1476375"/>
              <a:gd name="connsiteY1" fmla="*/ 1174 h 688307"/>
              <a:gd name="connsiteX2" fmla="*/ -197 w 1476375"/>
              <a:gd name="connsiteY2" fmla="*/ 687640 h 688307"/>
            </a:gdLst>
            <a:ahLst/>
            <a:cxnLst>
              <a:cxn ang="0">
                <a:pos x="connsiteX0" y="connsiteY0"/>
              </a:cxn>
              <a:cxn ang="0">
                <a:pos x="connsiteX1" y="connsiteY1"/>
              </a:cxn>
              <a:cxn ang="0">
                <a:pos x="connsiteX2" y="connsiteY2"/>
              </a:cxn>
            </a:cxnLst>
            <a:rect l="l" t="t" r="r" b="b"/>
            <a:pathLst>
              <a:path w="1476375" h="688307">
                <a:moveTo>
                  <a:pt x="1476178" y="687640"/>
                </a:moveTo>
                <a:cubicBezTo>
                  <a:pt x="1447613" y="279951"/>
                  <a:pt x="1093959" y="-27392"/>
                  <a:pt x="686270" y="1174"/>
                </a:cubicBezTo>
                <a:cubicBezTo>
                  <a:pt x="318348" y="26958"/>
                  <a:pt x="25578" y="319719"/>
                  <a:pt x="-197" y="687640"/>
                </a:cubicBezTo>
              </a:path>
            </a:pathLst>
          </a:custGeom>
          <a:ln w="9525">
            <a:solidFill>
              <a:schemeClr val="accent2"/>
            </a:solidFill>
          </a:ln>
        </p:spPr>
        <p:style>
          <a:lnRef idx="2">
            <a:schemeClr val="accent1"/>
          </a:lnRef>
          <a:fillRef idx="0">
            <a:srgbClr val="FFFFFF"/>
          </a:fillRef>
          <a:effectRef idx="0">
            <a:srgbClr val="FFFFFF"/>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tx1"/>
              </a:solidFill>
              <a:sym typeface="+mn-ea"/>
            </a:endParaRPr>
          </a:p>
        </p:txBody>
      </p:sp>
      <p:cxnSp>
        <p:nvCxnSpPr>
          <p:cNvPr id="6" name="直接连接符 5"/>
          <p:cNvCxnSpPr/>
          <p:nvPr>
            <p:custDataLst>
              <p:tags r:id="rId2"/>
            </p:custDataLst>
          </p:nvPr>
        </p:nvCxnSpPr>
        <p:spPr>
          <a:xfrm flipV="1">
            <a:off x="2766696" y="1120140"/>
            <a:ext cx="1485900" cy="375285"/>
          </a:xfrm>
          <a:prstGeom prst="line">
            <a:avLst/>
          </a:prstGeom>
          <a:ln w="9525">
            <a:gradFill>
              <a:gsLst>
                <a:gs pos="100000">
                  <a:schemeClr val="accent1">
                    <a:lumMod val="60000"/>
                    <a:lumOff val="40000"/>
                    <a:alpha val="100000"/>
                  </a:schemeClr>
                </a:gs>
                <a:gs pos="0">
                  <a:schemeClr val="accent1">
                    <a:lumMod val="80000"/>
                    <a:lumOff val="20000"/>
                    <a:alpha val="100000"/>
                  </a:schemeClr>
                </a:gs>
              </a:gsLst>
              <a:lin ang="5400000" scaled="1"/>
            </a:gra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custDataLst>
              <p:tags r:id="rId3"/>
            </p:custDataLst>
          </p:nvPr>
        </p:nvCxnSpPr>
        <p:spPr>
          <a:xfrm flipV="1">
            <a:off x="1909446" y="2032635"/>
            <a:ext cx="2646680" cy="1837690"/>
          </a:xfrm>
          <a:prstGeom prst="line">
            <a:avLst/>
          </a:prstGeom>
          <a:ln w="9525">
            <a:gradFill>
              <a:gsLst>
                <a:gs pos="100000">
                  <a:schemeClr val="accent2">
                    <a:lumMod val="60000"/>
                    <a:lumOff val="40000"/>
                    <a:alpha val="100000"/>
                  </a:schemeClr>
                </a:gs>
                <a:gs pos="0">
                  <a:schemeClr val="accent2">
                    <a:lumMod val="80000"/>
                    <a:lumOff val="20000"/>
                    <a:alpha val="100000"/>
                  </a:schemeClr>
                </a:gs>
              </a:gsLst>
              <a:lin ang="5400000" scaled="1"/>
            </a:gra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custDataLst>
              <p:tags r:id="rId4"/>
            </p:custDataLst>
          </p:nvPr>
        </p:nvCxnSpPr>
        <p:spPr>
          <a:xfrm flipV="1">
            <a:off x="5301616" y="2634615"/>
            <a:ext cx="494665" cy="1668145"/>
          </a:xfrm>
          <a:prstGeom prst="line">
            <a:avLst/>
          </a:prstGeom>
          <a:ln w="9525">
            <a:gradFill>
              <a:gsLst>
                <a:gs pos="100000">
                  <a:schemeClr val="accent1">
                    <a:lumMod val="60000"/>
                    <a:lumOff val="40000"/>
                    <a:alpha val="100000"/>
                  </a:schemeClr>
                </a:gs>
                <a:gs pos="0">
                  <a:schemeClr val="accent1">
                    <a:lumMod val="80000"/>
                    <a:lumOff val="20000"/>
                    <a:alpha val="100000"/>
                  </a:schemeClr>
                </a:gs>
              </a:gsLst>
              <a:lin ang="5400000" scaled="1"/>
            </a:gra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custDataLst>
              <p:tags r:id="rId5"/>
            </p:custDataLst>
          </p:nvPr>
        </p:nvCxnSpPr>
        <p:spPr>
          <a:xfrm flipH="1" flipV="1">
            <a:off x="6925946" y="2634615"/>
            <a:ext cx="302895" cy="2468245"/>
          </a:xfrm>
          <a:prstGeom prst="line">
            <a:avLst/>
          </a:prstGeom>
          <a:ln w="9525">
            <a:gradFill>
              <a:gsLst>
                <a:gs pos="100000">
                  <a:schemeClr val="accent2">
                    <a:lumMod val="60000"/>
                    <a:lumOff val="40000"/>
                    <a:alpha val="100000"/>
                  </a:schemeClr>
                </a:gs>
                <a:gs pos="0">
                  <a:schemeClr val="accent2">
                    <a:lumMod val="80000"/>
                    <a:lumOff val="20000"/>
                    <a:alpha val="100000"/>
                  </a:schemeClr>
                </a:gs>
              </a:gsLst>
              <a:lin ang="5400000" scaled="1"/>
            </a:gradFill>
          </a:ln>
        </p:spPr>
        <p:style>
          <a:lnRef idx="2">
            <a:schemeClr val="accent1"/>
          </a:lnRef>
          <a:fillRef idx="0">
            <a:srgbClr val="FFFFFF"/>
          </a:fillRef>
          <a:effectRef idx="0">
            <a:srgbClr val="FFFFFF"/>
          </a:effectRef>
          <a:fontRef idx="minor">
            <a:schemeClr val="tx1"/>
          </a:fontRef>
        </p:style>
      </p:cxnSp>
      <p:cxnSp>
        <p:nvCxnSpPr>
          <p:cNvPr id="22" name="直接连接符 21"/>
          <p:cNvCxnSpPr/>
          <p:nvPr>
            <p:custDataLst>
              <p:tags r:id="rId6"/>
            </p:custDataLst>
          </p:nvPr>
        </p:nvCxnSpPr>
        <p:spPr>
          <a:xfrm flipH="1" flipV="1">
            <a:off x="8086726" y="2032635"/>
            <a:ext cx="1292225" cy="934720"/>
          </a:xfrm>
          <a:prstGeom prst="line">
            <a:avLst/>
          </a:prstGeom>
          <a:ln w="9525">
            <a:gradFill>
              <a:gsLst>
                <a:gs pos="100000">
                  <a:schemeClr val="accent1">
                    <a:lumMod val="60000"/>
                    <a:lumOff val="40000"/>
                    <a:alpha val="100000"/>
                  </a:schemeClr>
                </a:gs>
                <a:gs pos="0">
                  <a:schemeClr val="accent1">
                    <a:lumMod val="80000"/>
                    <a:lumOff val="20000"/>
                    <a:alpha val="100000"/>
                  </a:schemeClr>
                </a:gs>
              </a:gsLst>
              <a:lin ang="5400000" scaled="1"/>
            </a:gradFill>
          </a:ln>
        </p:spPr>
        <p:style>
          <a:lnRef idx="2">
            <a:schemeClr val="accent1"/>
          </a:lnRef>
          <a:fillRef idx="0">
            <a:srgbClr val="FFFFFF"/>
          </a:fillRef>
          <a:effectRef idx="0">
            <a:srgbClr val="FFFFFF"/>
          </a:effectRef>
          <a:fontRef idx="minor">
            <a:schemeClr val="tx1"/>
          </a:fontRef>
        </p:style>
      </p:cxnSp>
      <p:cxnSp>
        <p:nvCxnSpPr>
          <p:cNvPr id="23" name="直接连接符 22"/>
          <p:cNvCxnSpPr/>
          <p:nvPr>
            <p:custDataLst>
              <p:tags r:id="rId7"/>
            </p:custDataLst>
          </p:nvPr>
        </p:nvCxnSpPr>
        <p:spPr>
          <a:xfrm flipH="1" flipV="1">
            <a:off x="8463281" y="1120140"/>
            <a:ext cx="1619250" cy="411480"/>
          </a:xfrm>
          <a:prstGeom prst="line">
            <a:avLst/>
          </a:prstGeom>
          <a:ln w="9525">
            <a:gradFill>
              <a:gsLst>
                <a:gs pos="100000">
                  <a:schemeClr val="accent2">
                    <a:lumMod val="60000"/>
                    <a:lumOff val="40000"/>
                    <a:alpha val="100000"/>
                  </a:schemeClr>
                </a:gs>
                <a:gs pos="0">
                  <a:schemeClr val="accent2">
                    <a:lumMod val="80000"/>
                    <a:lumOff val="20000"/>
                    <a:alpha val="100000"/>
                  </a:schemeClr>
                </a:gs>
              </a:gsLst>
              <a:lin ang="5400000" scaled="1"/>
            </a:gradFill>
          </a:ln>
        </p:spPr>
        <p:style>
          <a:lnRef idx="2">
            <a:schemeClr val="accent1"/>
          </a:lnRef>
          <a:fillRef idx="0">
            <a:srgbClr val="FFFFFF"/>
          </a:fillRef>
          <a:effectRef idx="0">
            <a:srgbClr val="FFFFFF"/>
          </a:effectRef>
          <a:fontRef idx="minor">
            <a:schemeClr val="tx1"/>
          </a:fontRef>
        </p:style>
      </p:cxnSp>
      <p:sp>
        <p:nvSpPr>
          <p:cNvPr id="24" name="矩形 23"/>
          <p:cNvSpPr/>
          <p:nvPr>
            <p:custDataLst>
              <p:tags r:id="rId8"/>
            </p:custDataLst>
          </p:nvPr>
        </p:nvSpPr>
        <p:spPr>
          <a:xfrm>
            <a:off x="6161405" y="5842635"/>
            <a:ext cx="1832610" cy="39751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en-US" altLang="zh-CN" sz="1400" dirty="0">
                <a:solidFill>
                  <a:schemeClr val="tx1"/>
                </a:solidFill>
                <a:latin typeface="微软雅黑" panose="020B0503020204020204" charset="-122"/>
                <a:ea typeface="微软雅黑" panose="020B0503020204020204" charset="-122"/>
                <a:sym typeface="+mn-ea"/>
              </a:rPr>
              <a:t>QCL</a:t>
            </a:r>
            <a:r>
              <a:rPr lang="zh-CN" altLang="en-US" sz="1400" dirty="0">
                <a:solidFill>
                  <a:schemeClr val="tx1"/>
                </a:solidFill>
                <a:latin typeface="微软雅黑" panose="020B0503020204020204" charset="-122"/>
                <a:ea typeface="微软雅黑" panose="020B0503020204020204" charset="-122"/>
                <a:sym typeface="+mn-ea"/>
              </a:rPr>
              <a:t>气体遥感监测</a:t>
            </a:r>
            <a:endParaRPr lang="zh-CN" altLang="en-US" sz="1400" dirty="0">
              <a:solidFill>
                <a:schemeClr val="tx1"/>
              </a:solidFill>
              <a:latin typeface="微软雅黑" panose="020B0503020204020204" charset="-122"/>
              <a:ea typeface="微软雅黑" panose="020B0503020204020204" charset="-122"/>
              <a:cs typeface="+mn-ea"/>
              <a:sym typeface="+mn-ea"/>
            </a:endParaRPr>
          </a:p>
        </p:txBody>
      </p:sp>
      <p:sp>
        <p:nvSpPr>
          <p:cNvPr id="31" name="椭圆 30"/>
          <p:cNvSpPr/>
          <p:nvPr>
            <p:custDataLst>
              <p:tags r:id="rId9"/>
            </p:custDataLst>
          </p:nvPr>
        </p:nvSpPr>
        <p:spPr>
          <a:xfrm>
            <a:off x="4155441" y="1036320"/>
            <a:ext cx="170180" cy="170180"/>
          </a:xfrm>
          <a:prstGeom prst="ellipse">
            <a:avLst/>
          </a:prstGeom>
          <a:gradFill>
            <a:gsLst>
              <a:gs pos="100000">
                <a:schemeClr val="accent1">
                  <a:lumMod val="80000"/>
                  <a:lumOff val="20000"/>
                  <a:alpha val="100000"/>
                </a:schemeClr>
              </a:gs>
              <a:gs pos="0">
                <a:schemeClr val="accent1">
                  <a:lumMod val="80000"/>
                  <a:lumOff val="20000"/>
                  <a:alpha val="100000"/>
                </a:schemeClr>
              </a:gs>
            </a:gsLst>
            <a:lin ang="5400000" scaled="0"/>
          </a:gradFill>
          <a:ln w="508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32" name="椭圆 31"/>
          <p:cNvSpPr/>
          <p:nvPr>
            <p:custDataLst>
              <p:tags r:id="rId10"/>
            </p:custDataLst>
          </p:nvPr>
        </p:nvSpPr>
        <p:spPr>
          <a:xfrm>
            <a:off x="4556126" y="1834515"/>
            <a:ext cx="170180" cy="170180"/>
          </a:xfrm>
          <a:prstGeom prst="ellipse">
            <a:avLst/>
          </a:prstGeom>
          <a:gradFill>
            <a:gsLst>
              <a:gs pos="100000">
                <a:schemeClr val="accent2">
                  <a:lumMod val="80000"/>
                  <a:lumOff val="20000"/>
                  <a:alpha val="100000"/>
                </a:schemeClr>
              </a:gs>
              <a:gs pos="0">
                <a:schemeClr val="accent2">
                  <a:lumMod val="80000"/>
                  <a:lumOff val="20000"/>
                  <a:alpha val="100000"/>
                </a:schemeClr>
              </a:gs>
            </a:gsLst>
            <a:lin ang="5400000" scaled="0"/>
          </a:gradFill>
          <a:ln w="508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33" name="椭圆 32"/>
          <p:cNvSpPr/>
          <p:nvPr>
            <p:custDataLst>
              <p:tags r:id="rId11"/>
            </p:custDataLst>
          </p:nvPr>
        </p:nvSpPr>
        <p:spPr>
          <a:xfrm>
            <a:off x="5713731" y="2583815"/>
            <a:ext cx="170180" cy="170180"/>
          </a:xfrm>
          <a:prstGeom prst="ellipse">
            <a:avLst/>
          </a:prstGeom>
          <a:gradFill>
            <a:gsLst>
              <a:gs pos="100000">
                <a:schemeClr val="accent1">
                  <a:lumMod val="80000"/>
                  <a:lumOff val="20000"/>
                  <a:alpha val="100000"/>
                </a:schemeClr>
              </a:gs>
              <a:gs pos="0">
                <a:schemeClr val="accent1">
                  <a:lumMod val="80000"/>
                  <a:lumOff val="20000"/>
                  <a:alpha val="100000"/>
                </a:schemeClr>
              </a:gs>
            </a:gsLst>
            <a:lin ang="5400000" scaled="0"/>
          </a:gradFill>
          <a:ln w="508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sp>
        <p:nvSpPr>
          <p:cNvPr id="34" name="椭圆 33"/>
          <p:cNvSpPr/>
          <p:nvPr>
            <p:custDataLst>
              <p:tags r:id="rId12"/>
            </p:custDataLst>
          </p:nvPr>
        </p:nvSpPr>
        <p:spPr>
          <a:xfrm>
            <a:off x="6842126" y="2583815"/>
            <a:ext cx="170180" cy="170180"/>
          </a:xfrm>
          <a:prstGeom prst="ellipse">
            <a:avLst/>
          </a:prstGeom>
          <a:gradFill>
            <a:gsLst>
              <a:gs pos="100000">
                <a:schemeClr val="accent2">
                  <a:lumMod val="80000"/>
                  <a:lumOff val="20000"/>
                  <a:alpha val="100000"/>
                </a:schemeClr>
              </a:gs>
              <a:gs pos="0">
                <a:schemeClr val="accent2">
                  <a:lumMod val="80000"/>
                  <a:lumOff val="20000"/>
                  <a:alpha val="100000"/>
                </a:schemeClr>
              </a:gs>
            </a:gsLst>
            <a:lin ang="5400000" scaled="0"/>
          </a:gradFill>
          <a:ln w="508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solidFill>
                <a:schemeClr val="lt1"/>
              </a:solidFill>
              <a:sym typeface="+mn-ea"/>
            </a:endParaRPr>
          </a:p>
        </p:txBody>
      </p:sp>
      <p:sp>
        <p:nvSpPr>
          <p:cNvPr id="35" name="椭圆 34"/>
          <p:cNvSpPr/>
          <p:nvPr>
            <p:custDataLst>
              <p:tags r:id="rId13"/>
            </p:custDataLst>
          </p:nvPr>
        </p:nvSpPr>
        <p:spPr>
          <a:xfrm>
            <a:off x="7916546" y="1862455"/>
            <a:ext cx="170180" cy="170180"/>
          </a:xfrm>
          <a:prstGeom prst="ellipse">
            <a:avLst/>
          </a:prstGeom>
          <a:gradFill>
            <a:gsLst>
              <a:gs pos="100000">
                <a:schemeClr val="accent1">
                  <a:lumMod val="80000"/>
                  <a:lumOff val="20000"/>
                  <a:alpha val="100000"/>
                </a:schemeClr>
              </a:gs>
              <a:gs pos="0">
                <a:schemeClr val="accent1">
                  <a:lumMod val="80000"/>
                  <a:lumOff val="20000"/>
                  <a:alpha val="100000"/>
                </a:schemeClr>
              </a:gs>
            </a:gsLst>
            <a:lin ang="5400000" scaled="0"/>
          </a:gradFill>
          <a:ln w="508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36" name="椭圆 35"/>
          <p:cNvSpPr/>
          <p:nvPr>
            <p:custDataLst>
              <p:tags r:id="rId14"/>
            </p:custDataLst>
          </p:nvPr>
        </p:nvSpPr>
        <p:spPr>
          <a:xfrm>
            <a:off x="8390891" y="1036320"/>
            <a:ext cx="170180" cy="170180"/>
          </a:xfrm>
          <a:prstGeom prst="ellipse">
            <a:avLst/>
          </a:prstGeom>
          <a:gradFill>
            <a:gsLst>
              <a:gs pos="100000">
                <a:schemeClr val="accent2">
                  <a:lumMod val="80000"/>
                  <a:lumOff val="20000"/>
                  <a:alpha val="100000"/>
                </a:schemeClr>
              </a:gs>
              <a:gs pos="0">
                <a:schemeClr val="accent2">
                  <a:lumMod val="80000"/>
                  <a:lumOff val="20000"/>
                  <a:alpha val="100000"/>
                </a:schemeClr>
              </a:gs>
            </a:gsLst>
            <a:lin ang="5400000" scaled="0"/>
          </a:gradFill>
          <a:ln w="508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37" name="矩形 36"/>
          <p:cNvSpPr/>
          <p:nvPr>
            <p:custDataLst>
              <p:tags r:id="rId15"/>
            </p:custDataLst>
          </p:nvPr>
        </p:nvSpPr>
        <p:spPr>
          <a:xfrm>
            <a:off x="9791065" y="3977640"/>
            <a:ext cx="1557020" cy="38481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en-US" altLang="zh-CN" sz="1400" dirty="0">
                <a:solidFill>
                  <a:schemeClr val="tx1"/>
                </a:solidFill>
                <a:latin typeface="微软雅黑" panose="020B0503020204020204" charset="-122"/>
                <a:ea typeface="微软雅黑" panose="020B0503020204020204" charset="-122"/>
                <a:sym typeface="+mn-ea"/>
              </a:rPr>
              <a:t>GIS</a:t>
            </a:r>
            <a:r>
              <a:rPr lang="zh-CN" altLang="en-US" sz="1400" dirty="0">
                <a:solidFill>
                  <a:schemeClr val="tx1"/>
                </a:solidFill>
                <a:latin typeface="微软雅黑" panose="020B0503020204020204" charset="-122"/>
                <a:ea typeface="微软雅黑" panose="020B0503020204020204" charset="-122"/>
                <a:sym typeface="+mn-ea"/>
              </a:rPr>
              <a:t>痕量气体监测</a:t>
            </a:r>
            <a:endParaRPr lang="zh-CN" altLang="en-US" sz="1400" dirty="0">
              <a:solidFill>
                <a:schemeClr val="tx1"/>
              </a:solidFill>
              <a:latin typeface="微软雅黑" panose="020B0503020204020204" charset="-122"/>
              <a:ea typeface="微软雅黑" panose="020B0503020204020204" charset="-122"/>
              <a:cs typeface="+mn-ea"/>
              <a:sym typeface="+mn-ea"/>
            </a:endParaRPr>
          </a:p>
        </p:txBody>
      </p:sp>
      <p:sp>
        <p:nvSpPr>
          <p:cNvPr id="39" name="矩形 38"/>
          <p:cNvSpPr/>
          <p:nvPr>
            <p:custDataLst>
              <p:tags r:id="rId16"/>
            </p:custDataLst>
          </p:nvPr>
        </p:nvSpPr>
        <p:spPr>
          <a:xfrm>
            <a:off x="4131310" y="5434965"/>
            <a:ext cx="1752600" cy="408305"/>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en-US" altLang="zh-CN" sz="1400" dirty="0">
                <a:solidFill>
                  <a:schemeClr val="tx1"/>
                </a:solidFill>
                <a:latin typeface="微软雅黑" panose="020B0503020204020204" charset="-122"/>
                <a:ea typeface="微软雅黑" panose="020B0503020204020204" charset="-122"/>
                <a:sym typeface="+mn-ea"/>
              </a:rPr>
              <a:t>CO</a:t>
            </a:r>
            <a:r>
              <a:rPr lang="en-US" altLang="zh-CN" sz="1400" baseline="-25000" dirty="0">
                <a:solidFill>
                  <a:schemeClr val="tx1"/>
                </a:solidFill>
                <a:latin typeface="微软雅黑" panose="020B0503020204020204" charset="-122"/>
                <a:ea typeface="微软雅黑" panose="020B0503020204020204" charset="-122"/>
                <a:sym typeface="+mn-ea"/>
              </a:rPr>
              <a:t>2</a:t>
            </a:r>
            <a:r>
              <a:rPr lang="zh-CN" altLang="en-US" sz="1400" dirty="0">
                <a:solidFill>
                  <a:schemeClr val="tx1"/>
                </a:solidFill>
                <a:latin typeface="微软雅黑" panose="020B0503020204020204" charset="-122"/>
                <a:ea typeface="微软雅黑" panose="020B0503020204020204" charset="-122"/>
                <a:sym typeface="+mn-ea"/>
              </a:rPr>
              <a:t>呼气同位素检测</a:t>
            </a:r>
            <a:endParaRPr lang="zh-CN" altLang="en-US" sz="1400" dirty="0">
              <a:solidFill>
                <a:schemeClr val="tx1"/>
              </a:solidFill>
              <a:latin typeface="微软雅黑" panose="020B0503020204020204" charset="-122"/>
              <a:ea typeface="微软雅黑" panose="020B0503020204020204" charset="-122"/>
              <a:cs typeface="+mn-ea"/>
              <a:sym typeface="+mn-ea"/>
            </a:endParaRPr>
          </a:p>
          <a:p>
            <a:pPr algn="ctr">
              <a:lnSpc>
                <a:spcPct val="130000"/>
              </a:lnSpc>
              <a:spcBef>
                <a:spcPct val="0"/>
              </a:spcBef>
              <a:spcAft>
                <a:spcPct val="0"/>
              </a:spcAft>
            </a:pPr>
            <a:endParaRPr lang="zh-CN" altLang="en-US" sz="1400" dirty="0">
              <a:solidFill>
                <a:schemeClr val="tx1"/>
              </a:solidFill>
              <a:latin typeface="微软雅黑" panose="020B0503020204020204" charset="-122"/>
              <a:ea typeface="微软雅黑" panose="020B0503020204020204" charset="-122"/>
              <a:cs typeface="+mn-ea"/>
              <a:sym typeface="+mn-ea"/>
            </a:endParaRPr>
          </a:p>
        </p:txBody>
      </p:sp>
      <p:sp>
        <p:nvSpPr>
          <p:cNvPr id="40" name="矩形 39"/>
          <p:cNvSpPr/>
          <p:nvPr>
            <p:custDataLst>
              <p:tags r:id="rId17"/>
            </p:custDataLst>
          </p:nvPr>
        </p:nvSpPr>
        <p:spPr>
          <a:xfrm>
            <a:off x="9887585" y="2032635"/>
            <a:ext cx="1557020" cy="33401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a:solidFill>
                  <a:schemeClr val="tx1">
                    <a:lumMod val="85000"/>
                    <a:lumOff val="15000"/>
                  </a:schemeClr>
                </a:solidFill>
                <a:latin typeface="+mn-ea"/>
                <a:cs typeface="+mn-ea"/>
                <a:sym typeface="+mn-ea"/>
              </a:rPr>
              <a:t>流场诊断系统</a:t>
            </a:r>
          </a:p>
        </p:txBody>
      </p:sp>
      <p:sp>
        <p:nvSpPr>
          <p:cNvPr id="45" name="矩形 44"/>
          <p:cNvSpPr/>
          <p:nvPr>
            <p:custDataLst>
              <p:tags r:id="rId18"/>
            </p:custDataLst>
          </p:nvPr>
        </p:nvSpPr>
        <p:spPr>
          <a:xfrm>
            <a:off x="831215" y="2509520"/>
            <a:ext cx="1557020" cy="80518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a:solidFill>
                  <a:schemeClr val="tx1">
                    <a:lumMod val="85000"/>
                    <a:lumOff val="15000"/>
                  </a:schemeClr>
                </a:solidFill>
                <a:latin typeface="+mn-ea"/>
                <a:cs typeface="+mn-ea"/>
                <a:sym typeface="+mn-ea"/>
              </a:rPr>
              <a:t>机动车汽车尾气测试系统</a:t>
            </a:r>
          </a:p>
        </p:txBody>
      </p:sp>
      <p:sp>
        <p:nvSpPr>
          <p:cNvPr id="73" name="矩形 72"/>
          <p:cNvSpPr/>
          <p:nvPr>
            <p:custDataLst>
              <p:tags r:id="rId19"/>
            </p:custDataLst>
          </p:nvPr>
        </p:nvSpPr>
        <p:spPr>
          <a:xfrm>
            <a:off x="4556125" y="917575"/>
            <a:ext cx="3847465" cy="682625"/>
          </a:xfrm>
          <a:prstGeom prst="rect">
            <a:avLst/>
          </a:prstGeom>
          <a:noFill/>
        </p:spPr>
        <p:txBody>
          <a:bodyPr wrap="square" rtlCol="0" anchor="ctr" anchorCtr="0">
            <a:noAutofit/>
          </a:bodyPr>
          <a:lstStyle/>
          <a:p>
            <a:pPr algn="ctr">
              <a:spcBef>
                <a:spcPct val="0"/>
              </a:spcBef>
              <a:spcAft>
                <a:spcPct val="0"/>
              </a:spcAft>
            </a:pPr>
            <a:r>
              <a:rPr lang="zh-CN" altLang="en-US" sz="2000" b="1" dirty="0">
                <a:ln w="0">
                  <a:noFill/>
                </a:ln>
                <a:solidFill>
                  <a:schemeClr val="accent1"/>
                </a:solidFill>
                <a:latin typeface="+mn-ea"/>
                <a:cs typeface="+mn-ea"/>
                <a:sym typeface="+mn-ea"/>
              </a:rPr>
              <a:t>量子级联激光气体测量系统</a:t>
            </a:r>
          </a:p>
          <a:p>
            <a:pPr algn="ctr">
              <a:spcBef>
                <a:spcPct val="0"/>
              </a:spcBef>
              <a:spcAft>
                <a:spcPct val="0"/>
              </a:spcAft>
            </a:pPr>
            <a:r>
              <a:rPr lang="zh-CN" altLang="en-US" sz="2000" b="1" dirty="0">
                <a:ln w="0">
                  <a:noFill/>
                </a:ln>
                <a:solidFill>
                  <a:schemeClr val="accent1"/>
                </a:solidFill>
                <a:latin typeface="+mn-ea"/>
                <a:cs typeface="+mn-ea"/>
                <a:sym typeface="+mn-ea"/>
              </a:rPr>
              <a:t>应用场景</a:t>
            </a:r>
          </a:p>
        </p:txBody>
      </p:sp>
      <p:pic>
        <p:nvPicPr>
          <p:cNvPr id="55" name="图片 54" descr="sarah-sheedy-wG26ifbU1ME-unsplash"/>
          <p:cNvPicPr>
            <a:picLocks noChangeAspect="1"/>
          </p:cNvPicPr>
          <p:nvPr>
            <p:custDataLst>
              <p:tags r:id="rId20"/>
            </p:custDataLst>
          </p:nvPr>
        </p:nvPicPr>
        <p:blipFill>
          <a:blip r:embed="rId32" cstate="screen"/>
          <a:srcRect l="-12" t="4702" r="-12" b="4702"/>
          <a:stretch>
            <a:fillRect/>
          </a:stretch>
        </p:blipFill>
        <p:spPr>
          <a:xfrm>
            <a:off x="394970" y="935355"/>
            <a:ext cx="2413635" cy="1423670"/>
          </a:xfrm>
          <a:custGeom>
            <a:avLst/>
            <a:gdLst/>
            <a:ahLst/>
            <a:cxnLst>
              <a:cxn ang="3">
                <a:pos x="hc" y="t"/>
              </a:cxn>
              <a:cxn ang="cd2">
                <a:pos x="l" y="vc"/>
              </a:cxn>
              <a:cxn ang="cd4">
                <a:pos x="hc" y="b"/>
              </a:cxn>
              <a:cxn ang="0">
                <a:pos x="r" y="vc"/>
              </a:cxn>
            </a:cxnLst>
            <a:rect l="l" t="t" r="r" b="b"/>
            <a:pathLst>
              <a:path w="8533" h="5032">
                <a:moveTo>
                  <a:pt x="387" y="0"/>
                </a:moveTo>
                <a:lnTo>
                  <a:pt x="8146" y="0"/>
                </a:lnTo>
                <a:cubicBezTo>
                  <a:pt x="8360" y="0"/>
                  <a:pt x="8533" y="173"/>
                  <a:pt x="8533" y="387"/>
                </a:cubicBezTo>
                <a:lnTo>
                  <a:pt x="8533" y="4645"/>
                </a:lnTo>
                <a:cubicBezTo>
                  <a:pt x="8533" y="4859"/>
                  <a:pt x="8360" y="5032"/>
                  <a:pt x="8146" y="5032"/>
                </a:cubicBezTo>
                <a:lnTo>
                  <a:pt x="387" y="5032"/>
                </a:lnTo>
                <a:cubicBezTo>
                  <a:pt x="173" y="5032"/>
                  <a:pt x="0" y="4859"/>
                  <a:pt x="0" y="4645"/>
                </a:cubicBezTo>
                <a:lnTo>
                  <a:pt x="0" y="387"/>
                </a:lnTo>
                <a:cubicBezTo>
                  <a:pt x="0" y="173"/>
                  <a:pt x="173" y="0"/>
                  <a:pt x="387" y="0"/>
                </a:cubicBezTo>
                <a:close/>
              </a:path>
            </a:pathLst>
          </a:custGeom>
          <a:ln w="60325">
            <a:gradFill>
              <a:gsLst>
                <a:gs pos="0">
                  <a:schemeClr val="accent1">
                    <a:alpha val="34000"/>
                  </a:schemeClr>
                </a:gs>
                <a:gs pos="100000">
                  <a:schemeClr val="accent1">
                    <a:alpha val="80000"/>
                  </a:schemeClr>
                </a:gs>
              </a:gsLst>
              <a:lin ang="5400000" scaled="1"/>
            </a:gradFill>
          </a:ln>
          <a:effectLst>
            <a:reflection blurRad="6350" stA="25000" endA="300" endPos="32000" dist="12700" dir="5400000" sy="-100000" algn="bl" rotWithShape="0"/>
          </a:effectLst>
          <a:scene3d>
            <a:camera prst="perspectiveLeft"/>
            <a:lightRig rig="threePt" dir="t"/>
          </a:scene3d>
        </p:spPr>
      </p:pic>
      <p:pic>
        <p:nvPicPr>
          <p:cNvPr id="313" name="image58.jpeg"/>
          <p:cNvPicPr/>
          <p:nvPr/>
        </p:nvPicPr>
        <p:blipFill>
          <a:blip r:embed="rId33" cstate="print"/>
          <a:stretch>
            <a:fillRect/>
          </a:stretch>
        </p:blipFill>
        <p:spPr>
          <a:xfrm>
            <a:off x="9502775" y="902970"/>
            <a:ext cx="2134235" cy="1097915"/>
          </a:xfrm>
          <a:prstGeom prst="rect">
            <a:avLst/>
          </a:prstGeom>
        </p:spPr>
      </p:pic>
      <p:pic>
        <p:nvPicPr>
          <p:cNvPr id="319" name="图片 318"/>
          <p:cNvPicPr/>
          <p:nvPr>
            <p:custDataLst>
              <p:tags r:id="rId21"/>
            </p:custDataLst>
          </p:nvPr>
        </p:nvPicPr>
        <p:blipFill>
          <a:blip r:embed="rId34"/>
          <a:srcRect t="17" b="-17"/>
          <a:stretch>
            <a:fillRect/>
          </a:stretch>
        </p:blipFill>
        <p:spPr>
          <a:xfrm>
            <a:off x="9209405" y="2432050"/>
            <a:ext cx="2286635" cy="1480185"/>
          </a:xfrm>
          <a:prstGeom prst="roundRect">
            <a:avLst/>
          </a:prstGeom>
        </p:spPr>
      </p:pic>
      <p:pic>
        <p:nvPicPr>
          <p:cNvPr id="320" name="Picture 4" descr="https://gimg2.baidu.com/image_search/src=http%3A%2F%2Fss2.meipian.me%2Fusers%2F38442795%2F5043cd26efa940fdba69c50fd7dcecb0.jpeg%3Fmeipian-raw%2Fbucket%2Fivwen%2Fkey%2FdXNlcnMvMzg0NDI3OTUvNTA0M2NkMjZlZmE5NDBmZGJhNjljNTBmZDdkY2VjYjAuanBlZw%3D%3D%2Fsign%2Fecf650c23412bba0123ff561f4b921e6.jpg&amp;refer=http%3A%2F%2Fss2.meipian.me&amp;app=2002&amp;size=f9999,10000&amp;q=a80&amp;n=0&amp;g=0n&amp;fmt=auto?sec=1661328519&amp;t=e811104bf5cb82a3bc2934052c1296a4"/>
          <p:cNvPicPr>
            <a:picLocks noChangeAspect="1" noChangeArrowheads="1"/>
          </p:cNvPicPr>
          <p:nvPr>
            <p:custDataLst>
              <p:tags r:id="rId22"/>
            </p:custDataLst>
          </p:nvPr>
        </p:nvPicPr>
        <p:blipFill>
          <a:blip r:embed="rId35" cstate="print">
            <a:extLst>
              <a:ext uri="{28A0092B-C50C-407E-A947-70E740481C1C}">
                <a14:useLocalDpi xmlns:a14="http://schemas.microsoft.com/office/drawing/2010/main" xmlns="" val="0"/>
              </a:ext>
            </a:extLst>
          </a:blip>
          <a:srcRect/>
          <a:stretch>
            <a:fillRect/>
          </a:stretch>
        </p:blipFill>
        <p:spPr bwMode="auto">
          <a:xfrm>
            <a:off x="6115050" y="4611370"/>
            <a:ext cx="1708785" cy="1139825"/>
          </a:xfrm>
          <a:prstGeom prst="round2SameRect">
            <a:avLst/>
          </a:prstGeom>
          <a:noFill/>
          <a:extLst>
            <a:ext uri="{909E8E84-426E-40DD-AFC4-6F175D3DCCD1}">
              <a14:hiddenFill xmlns:a14="http://schemas.microsoft.com/office/drawing/2010/main" xmlns="">
                <a:solidFill>
                  <a:srgbClr val="FFFFFF"/>
                </a:solidFill>
              </a14:hiddenFill>
            </a:ext>
          </a:extLst>
        </p:spPr>
      </p:pic>
      <p:sp>
        <p:nvSpPr>
          <p:cNvPr id="345" name="文本框 344"/>
          <p:cNvSpPr txBox="1"/>
          <p:nvPr/>
        </p:nvSpPr>
        <p:spPr>
          <a:xfrm>
            <a:off x="1209675" y="4919345"/>
            <a:ext cx="1367155" cy="306705"/>
          </a:xfrm>
          <a:prstGeom prst="rect">
            <a:avLst/>
          </a:prstGeom>
          <a:noFill/>
        </p:spPr>
        <p:txBody>
          <a:bodyPr wrap="square" rtlCol="0" anchor="t">
            <a:spAutoFit/>
          </a:bodyPr>
          <a:lstStyle/>
          <a:p>
            <a:r>
              <a:rPr lang="zh-CN" altLang="en-US" sz="1400" dirty="0">
                <a:solidFill>
                  <a:schemeClr val="tx1"/>
                </a:solidFill>
                <a:latin typeface="微软雅黑" panose="020B0503020204020204" charset="-122"/>
                <a:ea typeface="微软雅黑" panose="020B0503020204020204" charset="-122"/>
                <a:sym typeface="+mn-ea"/>
              </a:rPr>
              <a:t>包装泄漏检查</a:t>
            </a:r>
          </a:p>
        </p:txBody>
      </p:sp>
      <p:pic>
        <p:nvPicPr>
          <p:cNvPr id="347" name="Picture 6" descr="https://p2.itc.cn/images01/20220707/dfbb021f9a54428e81daa0a0d2b0913f.png"/>
          <p:cNvPicPr>
            <a:picLocks noChangeAspect="1" noChangeArrowheads="1"/>
          </p:cNvPicPr>
          <p:nvPr/>
        </p:nvPicPr>
        <p:blipFill rotWithShape="1">
          <a:blip r:embed="rId36">
            <a:extLst>
              <a:ext uri="{28A0092B-C50C-407E-A947-70E740481C1C}">
                <a14:useLocalDpi xmlns:a14="http://schemas.microsoft.com/office/drawing/2010/main" xmlns="" val="0"/>
              </a:ext>
            </a:extLst>
          </a:blip>
          <a:srcRect t="9094" r="4068" b="8531"/>
          <a:stretch>
            <a:fillRect/>
          </a:stretch>
        </p:blipFill>
        <p:spPr bwMode="auto">
          <a:xfrm>
            <a:off x="938530" y="3811905"/>
            <a:ext cx="2256790" cy="1068705"/>
          </a:xfrm>
          <a:prstGeom prst="parallelogram">
            <a:avLst/>
          </a:prstGeom>
          <a:noFill/>
          <a:extLst>
            <a:ext uri="{909E8E84-426E-40DD-AFC4-6F175D3DCCD1}">
              <a14:hiddenFill xmlns:a14="http://schemas.microsoft.com/office/drawing/2010/main" xmlns="">
                <a:solidFill>
                  <a:srgbClr val="FFFFFF"/>
                </a:solidFill>
              </a14:hiddenFill>
            </a:ext>
          </a:extLst>
        </p:spPr>
      </p:pic>
      <p:sp>
        <p:nvSpPr>
          <p:cNvPr id="349" name="矩形 348"/>
          <p:cNvSpPr/>
          <p:nvPr/>
        </p:nvSpPr>
        <p:spPr>
          <a:xfrm>
            <a:off x="5491480" y="11430"/>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8" name="文本框 347"/>
          <p:cNvSpPr txBox="1"/>
          <p:nvPr/>
        </p:nvSpPr>
        <p:spPr>
          <a:xfrm>
            <a:off x="5432425" y="128270"/>
            <a:ext cx="2003425" cy="398780"/>
          </a:xfrm>
          <a:prstGeom prst="rect">
            <a:avLst/>
          </a:prstGeom>
          <a:noFill/>
        </p:spPr>
        <p:txBody>
          <a:bodyPr wrap="square" rtlCol="0">
            <a:spAutoFit/>
          </a:bodyPr>
          <a:lstStyle/>
          <a:p>
            <a:pPr algn="ctr"/>
            <a:r>
              <a:rPr lang="zh-CN" altLang="en-US" sz="2000">
                <a:solidFill>
                  <a:schemeClr val="bg1"/>
                </a:solidFill>
                <a:latin typeface="+mn-ea"/>
                <a:cs typeface="汉仪晓波花月圆W" panose="00020600040101010101" charset="-122"/>
                <a:sym typeface="+mn-ea"/>
              </a:rPr>
              <a:t>关键技术应用</a:t>
            </a:r>
          </a:p>
        </p:txBody>
      </p:sp>
      <p:pic>
        <p:nvPicPr>
          <p:cNvPr id="350" name="Picture 4" descr="https://p8.itc.cn/q_70/images01/20210429/5703136b04814acaa4e4472c73fe0130.png"/>
          <p:cNvPicPr>
            <a:picLocks noChangeAspect="1" noChangeArrowheads="1"/>
          </p:cNvPicPr>
          <p:nvPr/>
        </p:nvPicPr>
        <p:blipFill>
          <a:blip r:embed="rId37">
            <a:extLst>
              <a:ext uri="{28A0092B-C50C-407E-A947-70E740481C1C}">
                <a14:useLocalDpi xmlns:a14="http://schemas.microsoft.com/office/drawing/2010/main" xmlns="" val="0"/>
              </a:ext>
            </a:extLst>
          </a:blip>
          <a:srcRect l="10190" t="1847" r="11346"/>
          <a:stretch>
            <a:fillRect/>
          </a:stretch>
        </p:blipFill>
        <p:spPr bwMode="auto">
          <a:xfrm>
            <a:off x="4130040" y="3811905"/>
            <a:ext cx="1861185" cy="1565910"/>
          </a:xfrm>
          <a:prstGeom prst="ellipse">
            <a:avLst/>
          </a:prstGeom>
          <a:noFill/>
          <a:extLst>
            <a:ext uri="{909E8E84-426E-40DD-AFC4-6F175D3DCCD1}">
              <a14:hiddenFill xmlns:a14="http://schemas.microsoft.com/office/drawing/2010/main" xmlns="">
                <a:solidFill>
                  <a:srgbClr val="FFFFFF"/>
                </a:solidFill>
              </a14:hiddenFill>
            </a:ext>
          </a:extLst>
        </p:spPr>
      </p:pic>
      <p:sp>
        <p:nvSpPr>
          <p:cNvPr id="353" name="矩形 352"/>
          <p:cNvSpPr/>
          <p:nvPr>
            <p:custDataLst>
              <p:tags r:id="rId23"/>
            </p:custDataLst>
          </p:nvPr>
        </p:nvSpPr>
        <p:spPr>
          <a:xfrm>
            <a:off x="9140190" y="6398895"/>
            <a:ext cx="1557020" cy="38481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dirty="0">
                <a:solidFill>
                  <a:schemeClr val="tx1"/>
                </a:solidFill>
                <a:latin typeface="微软雅黑" panose="020B0503020204020204" charset="-122"/>
                <a:ea typeface="微软雅黑" panose="020B0503020204020204" charset="-122"/>
                <a:cs typeface="+mn-ea"/>
                <a:sym typeface="+mn-ea"/>
              </a:rPr>
              <a:t>大气污染遥感监测</a:t>
            </a:r>
          </a:p>
        </p:txBody>
      </p:sp>
      <p:sp>
        <p:nvSpPr>
          <p:cNvPr id="476" name="椭圆 475"/>
          <p:cNvSpPr/>
          <p:nvPr>
            <p:custDataLst>
              <p:tags r:id="rId24"/>
            </p:custDataLst>
          </p:nvPr>
        </p:nvSpPr>
        <p:spPr>
          <a:xfrm>
            <a:off x="7377431" y="2359025"/>
            <a:ext cx="170180" cy="170180"/>
          </a:xfrm>
          <a:prstGeom prst="ellipse">
            <a:avLst/>
          </a:prstGeom>
          <a:gradFill>
            <a:gsLst>
              <a:gs pos="100000">
                <a:schemeClr val="accent1">
                  <a:lumMod val="80000"/>
                  <a:lumOff val="20000"/>
                  <a:alpha val="100000"/>
                </a:schemeClr>
              </a:gs>
              <a:gs pos="0">
                <a:schemeClr val="accent1">
                  <a:lumMod val="80000"/>
                  <a:lumOff val="20000"/>
                  <a:alpha val="100000"/>
                </a:schemeClr>
              </a:gs>
            </a:gsLst>
            <a:lin ang="5400000" scaled="0"/>
          </a:gradFill>
          <a:ln w="508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cxnSp>
        <p:nvCxnSpPr>
          <p:cNvPr id="477" name="直接连接符 476"/>
          <p:cNvCxnSpPr/>
          <p:nvPr>
            <p:custDataLst>
              <p:tags r:id="rId25"/>
            </p:custDataLst>
          </p:nvPr>
        </p:nvCxnSpPr>
        <p:spPr>
          <a:xfrm flipH="1" flipV="1">
            <a:off x="7544436" y="2560955"/>
            <a:ext cx="1755140" cy="2358390"/>
          </a:xfrm>
          <a:prstGeom prst="line">
            <a:avLst/>
          </a:prstGeom>
          <a:ln w="9525">
            <a:gradFill>
              <a:gsLst>
                <a:gs pos="100000">
                  <a:schemeClr val="accent1">
                    <a:lumMod val="60000"/>
                    <a:lumOff val="40000"/>
                    <a:alpha val="100000"/>
                  </a:schemeClr>
                </a:gs>
                <a:gs pos="0">
                  <a:schemeClr val="accent1">
                    <a:lumMod val="80000"/>
                    <a:lumOff val="20000"/>
                    <a:alpha val="100000"/>
                  </a:schemeClr>
                </a:gs>
              </a:gsLst>
              <a:lin ang="5400000" scaled="1"/>
            </a:gradFill>
          </a:ln>
        </p:spPr>
        <p:style>
          <a:lnRef idx="2">
            <a:schemeClr val="accent1"/>
          </a:lnRef>
          <a:fillRef idx="0">
            <a:srgbClr val="FFFFFF"/>
          </a:fillRef>
          <a:effectRef idx="0">
            <a:srgbClr val="FFFFFF"/>
          </a:effectRef>
          <a:fontRef idx="minor">
            <a:schemeClr val="tx1"/>
          </a:fontRef>
        </p:style>
      </p:cxnSp>
      <p:cxnSp>
        <p:nvCxnSpPr>
          <p:cNvPr id="481" name="直接连接符 480"/>
          <p:cNvCxnSpPr/>
          <p:nvPr>
            <p:custDataLst>
              <p:tags r:id="rId26"/>
            </p:custDataLst>
          </p:nvPr>
        </p:nvCxnSpPr>
        <p:spPr>
          <a:xfrm flipV="1">
            <a:off x="3007361" y="2442845"/>
            <a:ext cx="2007870" cy="2883535"/>
          </a:xfrm>
          <a:prstGeom prst="line">
            <a:avLst/>
          </a:prstGeom>
          <a:ln w="9525">
            <a:gradFill>
              <a:gsLst>
                <a:gs pos="100000">
                  <a:schemeClr val="accent2">
                    <a:lumMod val="60000"/>
                    <a:lumOff val="40000"/>
                    <a:alpha val="100000"/>
                  </a:schemeClr>
                </a:gs>
                <a:gs pos="0">
                  <a:schemeClr val="accent2">
                    <a:lumMod val="80000"/>
                    <a:lumOff val="20000"/>
                    <a:alpha val="100000"/>
                  </a:schemeClr>
                </a:gs>
              </a:gsLst>
              <a:lin ang="5400000" scaled="1"/>
            </a:gradFill>
          </a:ln>
        </p:spPr>
        <p:style>
          <a:lnRef idx="2">
            <a:schemeClr val="accent1"/>
          </a:lnRef>
          <a:fillRef idx="0">
            <a:srgbClr val="FFFFFF"/>
          </a:fillRef>
          <a:effectRef idx="0">
            <a:srgbClr val="FFFFFF"/>
          </a:effectRef>
          <a:fontRef idx="minor">
            <a:schemeClr val="tx1"/>
          </a:fontRef>
        </p:style>
      </p:cxnSp>
      <p:pic>
        <p:nvPicPr>
          <p:cNvPr id="352" name="图片 351"/>
          <p:cNvPicPr>
            <a:picLocks noChangeAspect="1"/>
          </p:cNvPicPr>
          <p:nvPr/>
        </p:nvPicPr>
        <p:blipFill>
          <a:blip r:embed="rId38" cstate="print"/>
          <a:stretch>
            <a:fillRect/>
          </a:stretch>
        </p:blipFill>
        <p:spPr>
          <a:xfrm>
            <a:off x="8629015" y="4413885"/>
            <a:ext cx="2580005" cy="1933575"/>
          </a:xfrm>
          <a:prstGeom prst="ellipse">
            <a:avLst/>
          </a:prstGeom>
        </p:spPr>
      </p:pic>
      <p:pic>
        <p:nvPicPr>
          <p:cNvPr id="478" name="图片 477"/>
          <p:cNvPicPr/>
          <p:nvPr/>
        </p:nvPicPr>
        <p:blipFill>
          <a:blip r:embed="rId39" cstate="print"/>
          <a:stretch>
            <a:fillRect/>
          </a:stretch>
        </p:blipFill>
        <p:spPr>
          <a:xfrm>
            <a:off x="2377440" y="5144135"/>
            <a:ext cx="1692275" cy="1042670"/>
          </a:xfrm>
          <a:prstGeom prst="roundRect">
            <a:avLst/>
          </a:prstGeom>
        </p:spPr>
      </p:pic>
      <p:sp>
        <p:nvSpPr>
          <p:cNvPr id="479" name="矩形 478"/>
          <p:cNvSpPr/>
          <p:nvPr>
            <p:custDataLst>
              <p:tags r:id="rId27"/>
            </p:custDataLst>
          </p:nvPr>
        </p:nvSpPr>
        <p:spPr>
          <a:xfrm>
            <a:off x="2377440" y="6449695"/>
            <a:ext cx="1752600" cy="408305"/>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dirty="0">
                <a:solidFill>
                  <a:schemeClr val="tx1"/>
                </a:solidFill>
                <a:latin typeface="微软雅黑" panose="020B0503020204020204" charset="-122"/>
                <a:ea typeface="微软雅黑" panose="020B0503020204020204" charset="-122"/>
                <a:sym typeface="+mn-ea"/>
              </a:rPr>
              <a:t>温室气体排放检测</a:t>
            </a:r>
            <a:endParaRPr lang="zh-CN" altLang="en-US" sz="1400" dirty="0">
              <a:solidFill>
                <a:schemeClr val="tx1"/>
              </a:solidFill>
              <a:latin typeface="微软雅黑" panose="020B0503020204020204" charset="-122"/>
              <a:ea typeface="微软雅黑" panose="020B0503020204020204" charset="-122"/>
              <a:cs typeface="+mn-ea"/>
              <a:sym typeface="+mn-ea"/>
            </a:endParaRPr>
          </a:p>
          <a:p>
            <a:pPr algn="ctr">
              <a:lnSpc>
                <a:spcPct val="130000"/>
              </a:lnSpc>
              <a:spcBef>
                <a:spcPct val="0"/>
              </a:spcBef>
              <a:spcAft>
                <a:spcPct val="0"/>
              </a:spcAft>
            </a:pPr>
            <a:endParaRPr lang="zh-CN" altLang="en-US" sz="1400" dirty="0">
              <a:solidFill>
                <a:schemeClr val="tx1"/>
              </a:solidFill>
              <a:latin typeface="微软雅黑" panose="020B0503020204020204" charset="-122"/>
              <a:ea typeface="微软雅黑" panose="020B0503020204020204" charset="-122"/>
              <a:cs typeface="+mn-ea"/>
              <a:sym typeface="+mn-ea"/>
            </a:endParaRPr>
          </a:p>
        </p:txBody>
      </p:sp>
      <p:sp>
        <p:nvSpPr>
          <p:cNvPr id="480" name="椭圆 479"/>
          <p:cNvSpPr/>
          <p:nvPr>
            <p:custDataLst>
              <p:tags r:id="rId28"/>
            </p:custDataLst>
          </p:nvPr>
        </p:nvSpPr>
        <p:spPr>
          <a:xfrm>
            <a:off x="5015231" y="2272665"/>
            <a:ext cx="170180" cy="170180"/>
          </a:xfrm>
          <a:prstGeom prst="ellipse">
            <a:avLst/>
          </a:prstGeom>
          <a:gradFill>
            <a:gsLst>
              <a:gs pos="100000">
                <a:schemeClr val="accent2">
                  <a:lumMod val="80000"/>
                  <a:lumOff val="20000"/>
                  <a:alpha val="100000"/>
                </a:schemeClr>
              </a:gs>
              <a:gs pos="0">
                <a:schemeClr val="accent2">
                  <a:lumMod val="80000"/>
                  <a:lumOff val="20000"/>
                  <a:alpha val="100000"/>
                </a:schemeClr>
              </a:gs>
            </a:gsLst>
            <a:lin ang="5400000" scaled="0"/>
          </a:gradFill>
          <a:ln w="50800">
            <a:solidFill>
              <a:schemeClr val="bg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0" y="635"/>
            <a:ext cx="12192000" cy="680085"/>
          </a:xfrm>
          <a:prstGeom prst="roundRect">
            <a:avLst/>
          </a:prstGeom>
          <a:solidFill>
            <a:srgbClr val="262626"/>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349" name="矩形 348"/>
          <p:cNvSpPr/>
          <p:nvPr/>
        </p:nvSpPr>
        <p:spPr>
          <a:xfrm>
            <a:off x="5631180" y="0"/>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560060" y="140335"/>
            <a:ext cx="2003425" cy="398780"/>
          </a:xfrm>
          <a:prstGeom prst="rect">
            <a:avLst/>
          </a:prstGeom>
          <a:noFill/>
        </p:spPr>
        <p:txBody>
          <a:bodyPr wrap="square" rtlCol="0">
            <a:spAutoFit/>
          </a:bodyPr>
          <a:lstStyle/>
          <a:p>
            <a:pPr algn="ctr"/>
            <a:r>
              <a:rPr lang="zh-CN" altLang="en-US" sz="2000">
                <a:solidFill>
                  <a:schemeClr val="bg1"/>
                </a:solidFill>
                <a:latin typeface="+mn-ea"/>
                <a:cs typeface="汉仪晓波花月圆W" panose="00020600040101010101" charset="-122"/>
                <a:sym typeface="+mn-ea"/>
              </a:rPr>
              <a:t>关键技术应用</a:t>
            </a:r>
          </a:p>
        </p:txBody>
      </p:sp>
      <p:sp>
        <p:nvSpPr>
          <p:cNvPr id="2" name="文本框 1"/>
          <p:cNvSpPr txBox="1"/>
          <p:nvPr/>
        </p:nvSpPr>
        <p:spPr>
          <a:xfrm>
            <a:off x="748030" y="36830"/>
            <a:ext cx="200342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sym typeface="+mn-ea"/>
              </a:rPr>
              <a:t>业务范围</a:t>
            </a:r>
            <a:endParaRPr lang="zh-CN" altLang="en-US" sz="2000">
              <a:solidFill>
                <a:schemeClr val="bg1"/>
              </a:solidFill>
              <a:latin typeface="+mj-ea"/>
              <a:ea typeface="+mj-ea"/>
              <a:cs typeface="汉仪晓波花月圆W" panose="00020600040101010101" charset="-122"/>
            </a:endParaRPr>
          </a:p>
          <a:p>
            <a:pPr algn="ctr"/>
            <a:r>
              <a:rPr lang="zh-CN" altLang="en-US" sz="12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Scope of business</a:t>
            </a:r>
          </a:p>
        </p:txBody>
      </p:sp>
      <p:pic>
        <p:nvPicPr>
          <p:cNvPr id="38" name="图片 37"/>
          <p:cNvPicPr>
            <a:picLocks noChangeAspect="1"/>
          </p:cNvPicPr>
          <p:nvPr/>
        </p:nvPicPr>
        <p:blipFill rotWithShape="1">
          <a:blip r:embed="rId3" cstate="print">
            <a:extLst>
              <a:ext uri="{28A0092B-C50C-407E-A947-70E740481C1C}">
                <a14:useLocalDpi xmlns:a14="http://schemas.microsoft.com/office/drawing/2010/main" xmlns="" val="0"/>
              </a:ext>
            </a:extLst>
          </a:blip>
          <a:srcRect l="4758" t="31466" r="76936" b="32272"/>
          <a:stretch>
            <a:fillRect/>
          </a:stretch>
        </p:blipFill>
        <p:spPr>
          <a:xfrm>
            <a:off x="121285" y="29845"/>
            <a:ext cx="626745" cy="621030"/>
          </a:xfrm>
          <a:prstGeom prst="rect">
            <a:avLst/>
          </a:prstGeom>
        </p:spPr>
      </p:pic>
      <p:sp>
        <p:nvSpPr>
          <p:cNvPr id="35" name="椭圆 34"/>
          <p:cNvSpPr/>
          <p:nvPr/>
        </p:nvSpPr>
        <p:spPr bwMode="auto">
          <a:xfrm rot="2045826">
            <a:off x="2450893" y="2472353"/>
            <a:ext cx="7529037" cy="2542029"/>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36" name="椭圆 35"/>
          <p:cNvSpPr/>
          <p:nvPr/>
        </p:nvSpPr>
        <p:spPr bwMode="auto">
          <a:xfrm rot="8689674">
            <a:off x="2651720" y="2338996"/>
            <a:ext cx="6938098" cy="2960545"/>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aphicFrame>
        <p:nvGraphicFramePr>
          <p:cNvPr id="6" name="图示 5"/>
          <p:cNvGraphicFramePr/>
          <p:nvPr/>
        </p:nvGraphicFramePr>
        <p:xfrm>
          <a:off x="4451216" y="2982503"/>
          <a:ext cx="3528392" cy="14497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图示 6"/>
          <p:cNvGraphicFramePr/>
          <p:nvPr/>
        </p:nvGraphicFramePr>
        <p:xfrm>
          <a:off x="5008837" y="1411450"/>
          <a:ext cx="2223864" cy="14497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图示 7"/>
          <p:cNvGraphicFramePr/>
          <p:nvPr/>
        </p:nvGraphicFramePr>
        <p:xfrm>
          <a:off x="7475853" y="985203"/>
          <a:ext cx="2223864" cy="14497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0" name="图示 9"/>
          <p:cNvGraphicFramePr/>
          <p:nvPr/>
        </p:nvGraphicFramePr>
        <p:xfrm>
          <a:off x="2887493" y="2827423"/>
          <a:ext cx="2223864" cy="144973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11" name="图示 10"/>
          <p:cNvGraphicFramePr/>
          <p:nvPr/>
        </p:nvGraphicFramePr>
        <p:xfrm>
          <a:off x="7335731" y="3112037"/>
          <a:ext cx="2223864" cy="1449739"/>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13" name="图示 12"/>
          <p:cNvGraphicFramePr/>
          <p:nvPr/>
        </p:nvGraphicFramePr>
        <p:xfrm>
          <a:off x="5193126" y="4587322"/>
          <a:ext cx="2223864" cy="1449739"/>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43" name="图示 42"/>
          <p:cNvGraphicFramePr/>
          <p:nvPr/>
        </p:nvGraphicFramePr>
        <p:xfrm>
          <a:off x="2189350" y="5151325"/>
          <a:ext cx="2223864" cy="1449739"/>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22" name="图示 21"/>
          <p:cNvGraphicFramePr/>
          <p:nvPr/>
        </p:nvGraphicFramePr>
        <p:xfrm>
          <a:off x="8141276" y="5049389"/>
          <a:ext cx="2223864" cy="1449739"/>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sp>
        <p:nvSpPr>
          <p:cNvPr id="23" name="文本框 22"/>
          <p:cNvSpPr txBox="1"/>
          <p:nvPr/>
        </p:nvSpPr>
        <p:spPr>
          <a:xfrm>
            <a:off x="848080" y="1355662"/>
            <a:ext cx="1569660" cy="369332"/>
          </a:xfrm>
          <a:prstGeom prst="rect">
            <a:avLst/>
          </a:prstGeom>
          <a:solidFill>
            <a:srgbClr val="C00000"/>
          </a:solidFill>
          <a:ln>
            <a:noFill/>
          </a:ln>
          <a:effectLst/>
        </p:spPr>
        <p:txBody>
          <a:bodyPr wrap="none" rtlCol="0">
            <a:spAutoFit/>
          </a:bodyPr>
          <a:lstStyle/>
          <a:p>
            <a:r>
              <a:rPr lang="zh-CN" altLang="en-US" dirty="0">
                <a:solidFill>
                  <a:schemeClr val="bg1"/>
                </a:solidFill>
                <a:latin typeface="微软雅黑" panose="020B0503020204020204" charset="-122"/>
                <a:ea typeface="微软雅黑" panose="020B0503020204020204" charset="-122"/>
              </a:rPr>
              <a:t>痕量气体检测</a:t>
            </a:r>
          </a:p>
        </p:txBody>
      </p:sp>
      <p:sp>
        <p:nvSpPr>
          <p:cNvPr id="24" name="文本框 23"/>
          <p:cNvSpPr txBox="1"/>
          <p:nvPr/>
        </p:nvSpPr>
        <p:spPr>
          <a:xfrm>
            <a:off x="272013" y="3423666"/>
            <a:ext cx="3054041" cy="369332"/>
          </a:xfrm>
          <a:prstGeom prst="rect">
            <a:avLst/>
          </a:prstGeom>
          <a:solidFill>
            <a:srgbClr val="C00000"/>
          </a:solidFill>
          <a:ln>
            <a:noFill/>
          </a:ln>
          <a:effectLst/>
        </p:spPr>
        <p:txBody>
          <a:bodyPr wrap="none" rtlCol="0">
            <a:spAutoFit/>
          </a:bodyPr>
          <a:lstStyle/>
          <a:p>
            <a:r>
              <a:rPr lang="zh-CN" altLang="en-US" dirty="0">
                <a:solidFill>
                  <a:schemeClr val="bg1"/>
                </a:solidFill>
                <a:latin typeface="微软雅黑" panose="020B0503020204020204" charset="-122"/>
                <a:ea typeface="微软雅黑" panose="020B0503020204020204" charset="-122"/>
              </a:rPr>
              <a:t>呼气</a:t>
            </a:r>
            <a:r>
              <a:rPr lang="en-US" altLang="zh-CN" dirty="0">
                <a:solidFill>
                  <a:schemeClr val="bg1"/>
                </a:solidFill>
                <a:latin typeface="微软雅黑" panose="020B0503020204020204" charset="-122"/>
                <a:ea typeface="微软雅黑" panose="020B0503020204020204" charset="-122"/>
              </a:rPr>
              <a:t>/</a:t>
            </a:r>
            <a:r>
              <a:rPr lang="zh-CN" altLang="en-US" dirty="0">
                <a:solidFill>
                  <a:schemeClr val="bg1"/>
                </a:solidFill>
                <a:latin typeface="微软雅黑" panose="020B0503020204020204" charset="-122"/>
                <a:ea typeface="微软雅黑" panose="020B0503020204020204" charset="-122"/>
              </a:rPr>
              <a:t>碳排放同位素气体检测</a:t>
            </a:r>
          </a:p>
        </p:txBody>
      </p:sp>
      <p:sp>
        <p:nvSpPr>
          <p:cNvPr id="25" name="文本框 24"/>
          <p:cNvSpPr txBox="1"/>
          <p:nvPr/>
        </p:nvSpPr>
        <p:spPr>
          <a:xfrm>
            <a:off x="350877" y="5774258"/>
            <a:ext cx="2262158" cy="369332"/>
          </a:xfrm>
          <a:prstGeom prst="rect">
            <a:avLst/>
          </a:prstGeom>
          <a:solidFill>
            <a:srgbClr val="C00000"/>
          </a:solidFill>
          <a:ln>
            <a:noFill/>
          </a:ln>
          <a:effectLst/>
        </p:spPr>
        <p:txBody>
          <a:bodyPr wrap="none" rtlCol="0">
            <a:spAutoFit/>
          </a:bodyPr>
          <a:lstStyle/>
          <a:p>
            <a:r>
              <a:rPr lang="zh-CN" altLang="en-US" dirty="0">
                <a:solidFill>
                  <a:schemeClr val="bg1"/>
                </a:solidFill>
                <a:latin typeface="微软雅黑" panose="020B0503020204020204" charset="-122"/>
                <a:ea typeface="微软雅黑" panose="020B0503020204020204" charset="-122"/>
              </a:rPr>
              <a:t>机动车尾气测试系统</a:t>
            </a:r>
          </a:p>
        </p:txBody>
      </p:sp>
      <p:sp>
        <p:nvSpPr>
          <p:cNvPr id="26" name="文本框 25"/>
          <p:cNvSpPr txBox="1"/>
          <p:nvPr/>
        </p:nvSpPr>
        <p:spPr>
          <a:xfrm>
            <a:off x="5095842" y="1071704"/>
            <a:ext cx="1941557" cy="369332"/>
          </a:xfrm>
          <a:prstGeom prst="rect">
            <a:avLst/>
          </a:prstGeom>
          <a:solidFill>
            <a:srgbClr val="C00000"/>
          </a:solidFill>
          <a:ln>
            <a:noFill/>
          </a:ln>
          <a:effectLst/>
        </p:spPr>
        <p:txBody>
          <a:bodyPr wrap="none" rtlCol="0">
            <a:spAutoFit/>
          </a:bodyPr>
          <a:lstStyle/>
          <a:p>
            <a:r>
              <a:rPr lang="en-US" altLang="zh-CN" dirty="0">
                <a:solidFill>
                  <a:schemeClr val="bg1"/>
                </a:solidFill>
                <a:latin typeface="微软雅黑" panose="020B0503020204020204" charset="-122"/>
                <a:ea typeface="微软雅黑" panose="020B0503020204020204" charset="-122"/>
              </a:rPr>
              <a:t>GIS</a:t>
            </a:r>
            <a:r>
              <a:rPr lang="zh-CN" altLang="en-US" dirty="0">
                <a:solidFill>
                  <a:schemeClr val="bg1"/>
                </a:solidFill>
                <a:latin typeface="微软雅黑" panose="020B0503020204020204" charset="-122"/>
                <a:ea typeface="微软雅黑" panose="020B0503020204020204" charset="-122"/>
              </a:rPr>
              <a:t>痕量气体监测</a:t>
            </a:r>
          </a:p>
        </p:txBody>
      </p:sp>
      <p:sp>
        <p:nvSpPr>
          <p:cNvPr id="27" name="文本框 26"/>
          <p:cNvSpPr txBox="1"/>
          <p:nvPr/>
        </p:nvSpPr>
        <p:spPr>
          <a:xfrm>
            <a:off x="5602487" y="6062607"/>
            <a:ext cx="1569660" cy="369332"/>
          </a:xfrm>
          <a:prstGeom prst="rect">
            <a:avLst/>
          </a:prstGeom>
          <a:solidFill>
            <a:srgbClr val="C00000"/>
          </a:solidFill>
          <a:ln>
            <a:noFill/>
          </a:ln>
          <a:effectLst/>
        </p:spPr>
        <p:txBody>
          <a:bodyPr wrap="none" rtlCol="0">
            <a:spAutoFit/>
          </a:bodyPr>
          <a:lstStyle/>
          <a:p>
            <a:r>
              <a:rPr lang="zh-CN" altLang="en-US" dirty="0">
                <a:solidFill>
                  <a:schemeClr val="bg1"/>
                </a:solidFill>
                <a:latin typeface="微软雅黑" panose="020B0503020204020204" charset="-122"/>
                <a:ea typeface="微软雅黑" panose="020B0503020204020204" charset="-122"/>
              </a:rPr>
              <a:t>气体遥感监测</a:t>
            </a:r>
          </a:p>
        </p:txBody>
      </p:sp>
      <p:sp>
        <p:nvSpPr>
          <p:cNvPr id="28" name="文本框 27"/>
          <p:cNvSpPr txBox="1"/>
          <p:nvPr/>
        </p:nvSpPr>
        <p:spPr>
          <a:xfrm>
            <a:off x="9878134" y="5641229"/>
            <a:ext cx="1800493" cy="369332"/>
          </a:xfrm>
          <a:prstGeom prst="rect">
            <a:avLst/>
          </a:prstGeom>
          <a:solidFill>
            <a:srgbClr val="C00000"/>
          </a:solidFill>
          <a:ln>
            <a:noFill/>
          </a:ln>
          <a:effectLst/>
        </p:spPr>
        <p:txBody>
          <a:bodyPr wrap="none" rtlCol="0">
            <a:spAutoFit/>
          </a:bodyPr>
          <a:lstStyle/>
          <a:p>
            <a:r>
              <a:rPr lang="zh-CN" altLang="en-US" dirty="0">
                <a:solidFill>
                  <a:schemeClr val="bg1"/>
                </a:solidFill>
                <a:latin typeface="微软雅黑" panose="020B0503020204020204" charset="-122"/>
                <a:ea typeface="微软雅黑" panose="020B0503020204020204" charset="-122"/>
              </a:rPr>
              <a:t>大气污染物监测</a:t>
            </a:r>
          </a:p>
        </p:txBody>
      </p:sp>
      <p:sp>
        <p:nvSpPr>
          <p:cNvPr id="29" name="文本框 28"/>
          <p:cNvSpPr txBox="1"/>
          <p:nvPr/>
        </p:nvSpPr>
        <p:spPr>
          <a:xfrm>
            <a:off x="9349477" y="1473912"/>
            <a:ext cx="2031325" cy="369332"/>
          </a:xfrm>
          <a:prstGeom prst="rect">
            <a:avLst/>
          </a:prstGeom>
          <a:solidFill>
            <a:srgbClr val="C00000"/>
          </a:solidFill>
          <a:ln>
            <a:noFill/>
          </a:ln>
          <a:effectLst/>
        </p:spPr>
        <p:txBody>
          <a:bodyPr wrap="none" rtlCol="0">
            <a:spAutoFit/>
          </a:bodyPr>
          <a:lstStyle/>
          <a:p>
            <a:r>
              <a:rPr lang="zh-CN" altLang="en-US" dirty="0">
                <a:solidFill>
                  <a:schemeClr val="bg1"/>
                </a:solidFill>
                <a:latin typeface="微软雅黑" panose="020B0503020204020204" charset="-122"/>
                <a:ea typeface="微软雅黑" panose="020B0503020204020204" charset="-122"/>
              </a:rPr>
              <a:t>食品包装泄漏检查</a:t>
            </a:r>
          </a:p>
        </p:txBody>
      </p:sp>
      <p:sp>
        <p:nvSpPr>
          <p:cNvPr id="30" name="文本框 29"/>
          <p:cNvSpPr txBox="1"/>
          <p:nvPr/>
        </p:nvSpPr>
        <p:spPr>
          <a:xfrm>
            <a:off x="9142390" y="3598743"/>
            <a:ext cx="1569660" cy="369332"/>
          </a:xfrm>
          <a:prstGeom prst="rect">
            <a:avLst/>
          </a:prstGeom>
          <a:solidFill>
            <a:srgbClr val="C00000"/>
          </a:solidFill>
          <a:ln>
            <a:noFill/>
          </a:ln>
          <a:effectLst/>
        </p:spPr>
        <p:txBody>
          <a:bodyPr wrap="none" rtlCol="0">
            <a:spAutoFit/>
          </a:bodyPr>
          <a:lstStyle/>
          <a:p>
            <a:r>
              <a:rPr lang="zh-CN" altLang="en-US" dirty="0">
                <a:solidFill>
                  <a:schemeClr val="bg1"/>
                </a:solidFill>
                <a:latin typeface="微软雅黑" panose="020B0503020204020204" charset="-122"/>
                <a:ea typeface="微软雅黑" panose="020B0503020204020204" charset="-122"/>
              </a:rPr>
              <a:t>流场诊断系统</a:t>
            </a:r>
          </a:p>
        </p:txBody>
      </p:sp>
      <p:sp>
        <p:nvSpPr>
          <p:cNvPr id="31" name="椭圆 30"/>
          <p:cNvSpPr/>
          <p:nvPr/>
        </p:nvSpPr>
        <p:spPr>
          <a:xfrm>
            <a:off x="2608683" y="1102612"/>
            <a:ext cx="1111932" cy="1111932"/>
          </a:xfrm>
          <a:prstGeom prst="ellipse">
            <a:avLst/>
          </a:prstGeom>
          <a:blipFill>
            <a:blip r:embed="rId36" cstate="print"/>
            <a:srcRect/>
            <a:stretch>
              <a:fillRect/>
            </a:stretch>
          </a:blipFill>
          <a:ln>
            <a:noFill/>
          </a:ln>
          <a:effectLst/>
          <a:scene3d>
            <a:camera prst="orthographicFront">
              <a:rot lat="0" lon="0" rev="0"/>
            </a:camera>
            <a:lightRig rig="contrasting" dir="t">
              <a:rot lat="0" lon="0" rev="7800000"/>
            </a:lightRig>
          </a:scene3d>
          <a:sp3d>
            <a:bevelT w="139700" h="139700"/>
          </a:sp3d>
        </p:spPr>
        <p:style>
          <a:lnRef idx="0">
            <a:scrgbClr r="0" g="0" b="0"/>
          </a:lnRef>
          <a:fillRef idx="1">
            <a:scrgbClr r="0" g="0" b="0"/>
          </a:fillRef>
          <a:effectRef idx="3">
            <a:scrgbClr r="0" g="0" b="0"/>
          </a:effectRef>
          <a:fontRef idx="minor">
            <a:schemeClr val="lt1">
              <a:hueOff val="0"/>
              <a:satOff val="0"/>
              <a:lumOff val="0"/>
              <a:alphaOff val="0"/>
            </a:schemeClr>
          </a:fontRef>
        </p:style>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0" y="635"/>
            <a:ext cx="12192000" cy="680085"/>
          </a:xfrm>
          <a:prstGeom prst="roundRect">
            <a:avLst/>
          </a:prstGeom>
          <a:solidFill>
            <a:srgbClr val="262626"/>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349" name="矩形 348"/>
          <p:cNvSpPr/>
          <p:nvPr/>
        </p:nvSpPr>
        <p:spPr>
          <a:xfrm>
            <a:off x="5567680" y="17145"/>
            <a:ext cx="19494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525135" y="140335"/>
            <a:ext cx="2003425" cy="398780"/>
          </a:xfrm>
          <a:prstGeom prst="rect">
            <a:avLst/>
          </a:prstGeom>
          <a:noFill/>
        </p:spPr>
        <p:txBody>
          <a:bodyPr wrap="square" rtlCol="0">
            <a:spAutoFit/>
          </a:bodyPr>
          <a:lstStyle/>
          <a:p>
            <a:pPr algn="ctr"/>
            <a:r>
              <a:rPr lang="zh-CN" altLang="en-US" sz="2000">
                <a:solidFill>
                  <a:schemeClr val="bg1"/>
                </a:solidFill>
                <a:latin typeface="+mn-ea"/>
                <a:cs typeface="汉仪晓波花月圆W" panose="00020600040101010101" charset="-122"/>
                <a:sym typeface="+mn-ea"/>
              </a:rPr>
              <a:t>定制化光电仪器</a:t>
            </a:r>
          </a:p>
        </p:txBody>
      </p:sp>
      <p:sp>
        <p:nvSpPr>
          <p:cNvPr id="2" name="文本框 1"/>
          <p:cNvSpPr txBox="1"/>
          <p:nvPr/>
        </p:nvSpPr>
        <p:spPr>
          <a:xfrm>
            <a:off x="748030" y="36830"/>
            <a:ext cx="200342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sym typeface="+mn-ea"/>
              </a:rPr>
              <a:t>业务范围</a:t>
            </a:r>
            <a:endParaRPr lang="zh-CN" altLang="en-US" sz="2000">
              <a:solidFill>
                <a:schemeClr val="bg1"/>
              </a:solidFill>
              <a:latin typeface="+mj-ea"/>
              <a:ea typeface="+mj-ea"/>
              <a:cs typeface="汉仪晓波花月圆W" panose="00020600040101010101" charset="-122"/>
            </a:endParaRPr>
          </a:p>
          <a:p>
            <a:pPr algn="ctr"/>
            <a:r>
              <a:rPr lang="zh-CN" altLang="en-US" sz="12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Scope of business</a:t>
            </a:r>
          </a:p>
        </p:txBody>
      </p:sp>
      <p:pic>
        <p:nvPicPr>
          <p:cNvPr id="38" name="图片 37"/>
          <p:cNvPicPr>
            <a:picLocks noChangeAspect="1"/>
          </p:cNvPicPr>
          <p:nvPr/>
        </p:nvPicPr>
        <p:blipFill rotWithShape="1">
          <a:blip r:embed="rId3" cstate="print">
            <a:extLst>
              <a:ext uri="{28A0092B-C50C-407E-A947-70E740481C1C}">
                <a14:useLocalDpi xmlns:a14="http://schemas.microsoft.com/office/drawing/2010/main" xmlns="" val="0"/>
              </a:ext>
            </a:extLst>
          </a:blip>
          <a:srcRect l="4758" t="31466" r="76936" b="32272"/>
          <a:stretch>
            <a:fillRect/>
          </a:stretch>
        </p:blipFill>
        <p:spPr>
          <a:xfrm>
            <a:off x="121285" y="29845"/>
            <a:ext cx="626745" cy="621030"/>
          </a:xfrm>
          <a:prstGeom prst="rect">
            <a:avLst/>
          </a:prstGeom>
        </p:spPr>
      </p:pic>
      <p:cxnSp>
        <p:nvCxnSpPr>
          <p:cNvPr id="4" name="直接连接符 3"/>
          <p:cNvCxnSpPr/>
          <p:nvPr/>
        </p:nvCxnSpPr>
        <p:spPr bwMode="auto">
          <a:xfrm>
            <a:off x="7528606" y="3723353"/>
            <a:ext cx="963699" cy="11386"/>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5" name="直接连接符 4"/>
          <p:cNvCxnSpPr/>
          <p:nvPr/>
        </p:nvCxnSpPr>
        <p:spPr bwMode="auto">
          <a:xfrm>
            <a:off x="3942989" y="4459608"/>
            <a:ext cx="15308" cy="838853"/>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9" name="直接连接符 8"/>
          <p:cNvCxnSpPr/>
          <p:nvPr/>
        </p:nvCxnSpPr>
        <p:spPr bwMode="auto">
          <a:xfrm flipV="1">
            <a:off x="4667858" y="3711967"/>
            <a:ext cx="1740732" cy="22772"/>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12" name="文本框 11"/>
          <p:cNvSpPr txBox="1"/>
          <p:nvPr/>
        </p:nvSpPr>
        <p:spPr>
          <a:xfrm>
            <a:off x="2846365" y="4499265"/>
            <a:ext cx="2230098" cy="369332"/>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zh-CN" altLang="en-US" dirty="0">
                <a:solidFill>
                  <a:schemeClr val="bg1"/>
                </a:solidFill>
                <a:latin typeface="微软雅黑" panose="020B0503020204020204" charset="-122"/>
                <a:ea typeface="微软雅黑" panose="020B0503020204020204" charset="-122"/>
              </a:rPr>
              <a:t>光谱</a:t>
            </a:r>
            <a:r>
              <a:rPr lang="en-US" altLang="zh-CN" dirty="0">
                <a:solidFill>
                  <a:schemeClr val="bg1"/>
                </a:solidFill>
                <a:latin typeface="微软雅黑" panose="020B0503020204020204" charset="-122"/>
                <a:ea typeface="微软雅黑" panose="020B0503020204020204" charset="-122"/>
              </a:rPr>
              <a:t>/</a:t>
            </a:r>
            <a:r>
              <a:rPr lang="zh-CN" altLang="en-US" dirty="0">
                <a:solidFill>
                  <a:schemeClr val="bg1"/>
                </a:solidFill>
                <a:latin typeface="微软雅黑" panose="020B0503020204020204" charset="-122"/>
                <a:ea typeface="微软雅黑" panose="020B0503020204020204" charset="-122"/>
              </a:rPr>
              <a:t>能谱</a:t>
            </a:r>
            <a:r>
              <a:rPr lang="en-US" altLang="zh-CN" dirty="0">
                <a:solidFill>
                  <a:schemeClr val="bg1"/>
                </a:solidFill>
                <a:latin typeface="微软雅黑" panose="020B0503020204020204" charset="-122"/>
                <a:ea typeface="微软雅黑" panose="020B0503020204020204" charset="-122"/>
              </a:rPr>
              <a:t>/</a:t>
            </a:r>
            <a:r>
              <a:rPr lang="zh-CN" altLang="en-US" dirty="0">
                <a:solidFill>
                  <a:schemeClr val="bg1"/>
                </a:solidFill>
                <a:latin typeface="微软雅黑" panose="020B0503020204020204" charset="-122"/>
                <a:ea typeface="微软雅黑" panose="020B0503020204020204" charset="-122"/>
              </a:rPr>
              <a:t>时间测量</a:t>
            </a:r>
          </a:p>
        </p:txBody>
      </p:sp>
      <p:cxnSp>
        <p:nvCxnSpPr>
          <p:cNvPr id="14" name="直接连接符 13"/>
          <p:cNvCxnSpPr/>
          <p:nvPr/>
        </p:nvCxnSpPr>
        <p:spPr bwMode="auto">
          <a:xfrm>
            <a:off x="3939393" y="2455457"/>
            <a:ext cx="3596" cy="554412"/>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6" name="直接连接符 15"/>
          <p:cNvCxnSpPr/>
          <p:nvPr/>
        </p:nvCxnSpPr>
        <p:spPr bwMode="auto">
          <a:xfrm>
            <a:off x="2462427" y="3734739"/>
            <a:ext cx="910382" cy="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graphicFrame>
        <p:nvGraphicFramePr>
          <p:cNvPr id="17" name="图示 16"/>
          <p:cNvGraphicFramePr/>
          <p:nvPr/>
        </p:nvGraphicFramePr>
        <p:xfrm>
          <a:off x="5328458" y="2984164"/>
          <a:ext cx="3528392" cy="14497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图示 18"/>
          <p:cNvGraphicFramePr/>
          <p:nvPr/>
        </p:nvGraphicFramePr>
        <p:xfrm>
          <a:off x="2194100" y="3009869"/>
          <a:ext cx="3528392" cy="14497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 name="文本框 19"/>
          <p:cNvSpPr txBox="1"/>
          <p:nvPr/>
        </p:nvSpPr>
        <p:spPr>
          <a:xfrm>
            <a:off x="3196501" y="932489"/>
            <a:ext cx="1763395" cy="337185"/>
          </a:xfrm>
          <a:prstGeom prst="rect">
            <a:avLst/>
          </a:prstGeom>
          <a:solidFill>
            <a:srgbClr val="C00000"/>
          </a:solidFill>
        </p:spPr>
        <p:txBody>
          <a:bodyPr wrap="none" rtlCol="0">
            <a:spAutoFit/>
          </a:bodyPr>
          <a:lstStyle/>
          <a:p>
            <a:r>
              <a:rPr lang="en-US" altLang="zh-CN" sz="1600" dirty="0">
                <a:solidFill>
                  <a:schemeClr val="bg1"/>
                </a:solidFill>
                <a:latin typeface="微软雅黑" panose="020B0503020204020204" charset="-122"/>
                <a:ea typeface="微软雅黑" panose="020B0503020204020204" charset="-122"/>
              </a:rPr>
              <a:t>UV-VIS-IR</a:t>
            </a:r>
            <a:r>
              <a:rPr lang="zh-CN" altLang="en-US" sz="1600" dirty="0">
                <a:solidFill>
                  <a:schemeClr val="bg1"/>
                </a:solidFill>
                <a:latin typeface="微软雅黑" panose="020B0503020204020204" charset="-122"/>
                <a:ea typeface="微软雅黑" panose="020B0503020204020204" charset="-122"/>
              </a:rPr>
              <a:t>能量计</a:t>
            </a:r>
          </a:p>
        </p:txBody>
      </p:sp>
      <p:sp>
        <p:nvSpPr>
          <p:cNvPr id="21" name="文本框 20"/>
          <p:cNvSpPr txBox="1"/>
          <p:nvPr/>
        </p:nvSpPr>
        <p:spPr>
          <a:xfrm>
            <a:off x="476483" y="3542689"/>
            <a:ext cx="809452" cy="338554"/>
          </a:xfrm>
          <a:prstGeom prst="rect">
            <a:avLst/>
          </a:prstGeom>
          <a:solidFill>
            <a:srgbClr val="C00000"/>
          </a:solidFill>
        </p:spPr>
        <p:txBody>
          <a:bodyPr wrap="none" rtlCol="0">
            <a:spAutoFit/>
          </a:bodyPr>
          <a:lstStyle/>
          <a:p>
            <a:r>
              <a:rPr lang="zh-CN" altLang="en-US" sz="1600" dirty="0">
                <a:solidFill>
                  <a:schemeClr val="bg1"/>
                </a:solidFill>
                <a:latin typeface="微软雅黑" panose="020B0503020204020204" charset="-122"/>
                <a:ea typeface="微软雅黑" panose="020B0503020204020204" charset="-122"/>
              </a:rPr>
              <a:t>热流计</a:t>
            </a:r>
          </a:p>
        </p:txBody>
      </p:sp>
      <p:sp>
        <p:nvSpPr>
          <p:cNvPr id="32" name="文本框 31"/>
          <p:cNvSpPr txBox="1"/>
          <p:nvPr/>
        </p:nvSpPr>
        <p:spPr>
          <a:xfrm>
            <a:off x="2768384" y="6374186"/>
            <a:ext cx="2441694" cy="338554"/>
          </a:xfrm>
          <a:prstGeom prst="rect">
            <a:avLst/>
          </a:prstGeom>
          <a:solidFill>
            <a:srgbClr val="C00000"/>
          </a:solidFill>
        </p:spPr>
        <p:txBody>
          <a:bodyPr wrap="none" rtlCol="0">
            <a:spAutoFit/>
          </a:bodyPr>
          <a:lstStyle/>
          <a:p>
            <a:r>
              <a:rPr lang="zh-CN" altLang="en-US" sz="1600" dirty="0">
                <a:solidFill>
                  <a:schemeClr val="bg1"/>
                </a:solidFill>
                <a:latin typeface="微软雅黑" panose="020B0503020204020204" charset="-122"/>
                <a:ea typeface="微软雅黑" panose="020B0503020204020204" charset="-122"/>
              </a:rPr>
              <a:t>光电倍增管线性电流系统</a:t>
            </a:r>
          </a:p>
        </p:txBody>
      </p:sp>
      <p:cxnSp>
        <p:nvCxnSpPr>
          <p:cNvPr id="33" name="直接连接符 32"/>
          <p:cNvCxnSpPr/>
          <p:nvPr/>
        </p:nvCxnSpPr>
        <p:spPr bwMode="auto">
          <a:xfrm>
            <a:off x="7092654" y="2421414"/>
            <a:ext cx="3596" cy="554412"/>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4" name="直接连接符 33"/>
          <p:cNvCxnSpPr/>
          <p:nvPr/>
        </p:nvCxnSpPr>
        <p:spPr bwMode="auto">
          <a:xfrm>
            <a:off x="7096250" y="4412165"/>
            <a:ext cx="29985" cy="886296"/>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7" name="文本框 36"/>
          <p:cNvSpPr txBox="1"/>
          <p:nvPr/>
        </p:nvSpPr>
        <p:spPr>
          <a:xfrm>
            <a:off x="6444007" y="4499265"/>
            <a:ext cx="1569660" cy="369332"/>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zh-CN" altLang="en-US" dirty="0">
                <a:solidFill>
                  <a:schemeClr val="bg1"/>
                </a:solidFill>
                <a:latin typeface="微软雅黑" panose="020B0503020204020204" charset="-122"/>
                <a:ea typeface="微软雅黑" panose="020B0503020204020204" charset="-122"/>
              </a:rPr>
              <a:t>光子测量仪器</a:t>
            </a:r>
          </a:p>
        </p:txBody>
      </p:sp>
      <p:sp>
        <p:nvSpPr>
          <p:cNvPr id="39" name="文本框 38"/>
          <p:cNvSpPr txBox="1"/>
          <p:nvPr/>
        </p:nvSpPr>
        <p:spPr>
          <a:xfrm>
            <a:off x="5780166" y="970873"/>
            <a:ext cx="2646878" cy="338554"/>
          </a:xfrm>
          <a:prstGeom prst="rect">
            <a:avLst/>
          </a:prstGeom>
          <a:solidFill>
            <a:srgbClr val="C00000"/>
          </a:solidFill>
        </p:spPr>
        <p:txBody>
          <a:bodyPr wrap="none" rtlCol="0">
            <a:spAutoFit/>
          </a:bodyPr>
          <a:lstStyle/>
          <a:p>
            <a:r>
              <a:rPr lang="zh-CN" altLang="en-US" sz="1600" dirty="0">
                <a:solidFill>
                  <a:schemeClr val="bg2">
                    <a:lumMod val="60000"/>
                    <a:lumOff val="40000"/>
                  </a:schemeClr>
                </a:solidFill>
                <a:latin typeface="微软雅黑" panose="020B0503020204020204" charset="-122"/>
                <a:ea typeface="微软雅黑" panose="020B0503020204020204" charset="-122"/>
              </a:rPr>
              <a:t>微生物气溶胶荧光测量系统</a:t>
            </a:r>
          </a:p>
        </p:txBody>
      </p:sp>
      <p:sp>
        <p:nvSpPr>
          <p:cNvPr id="40" name="文本框 39"/>
          <p:cNvSpPr txBox="1"/>
          <p:nvPr/>
        </p:nvSpPr>
        <p:spPr>
          <a:xfrm>
            <a:off x="9639630" y="3554076"/>
            <a:ext cx="1826141" cy="338554"/>
          </a:xfrm>
          <a:prstGeom prst="rect">
            <a:avLst/>
          </a:prstGeom>
          <a:solidFill>
            <a:srgbClr val="C00000"/>
          </a:solidFill>
        </p:spPr>
        <p:txBody>
          <a:bodyPr wrap="none" rtlCol="0">
            <a:spAutoFit/>
          </a:bodyPr>
          <a:lstStyle/>
          <a:p>
            <a:r>
              <a:rPr lang="zh-CN" altLang="en-US" sz="1600" dirty="0">
                <a:solidFill>
                  <a:schemeClr val="bg2">
                    <a:lumMod val="60000"/>
                    <a:lumOff val="40000"/>
                  </a:schemeClr>
                </a:solidFill>
                <a:latin typeface="微软雅黑" panose="020B0503020204020204" charset="-122"/>
                <a:ea typeface="微软雅黑" panose="020B0503020204020204" charset="-122"/>
              </a:rPr>
              <a:t>日盲紫外检测系统</a:t>
            </a:r>
          </a:p>
        </p:txBody>
      </p:sp>
      <p:sp>
        <p:nvSpPr>
          <p:cNvPr id="41" name="文本框 40"/>
          <p:cNvSpPr txBox="1"/>
          <p:nvPr/>
        </p:nvSpPr>
        <p:spPr>
          <a:xfrm>
            <a:off x="5700213" y="6412449"/>
            <a:ext cx="3057247" cy="338554"/>
          </a:xfrm>
          <a:prstGeom prst="rect">
            <a:avLst/>
          </a:prstGeom>
          <a:solidFill>
            <a:srgbClr val="C00000"/>
          </a:solidFill>
        </p:spPr>
        <p:txBody>
          <a:bodyPr wrap="none" rtlCol="0">
            <a:spAutoFit/>
          </a:bodyPr>
          <a:lstStyle/>
          <a:p>
            <a:r>
              <a:rPr lang="zh-CN" altLang="en-US" sz="1600" dirty="0">
                <a:solidFill>
                  <a:schemeClr val="bg2">
                    <a:lumMod val="60000"/>
                    <a:lumOff val="40000"/>
                  </a:schemeClr>
                </a:solidFill>
                <a:latin typeface="微软雅黑" panose="020B0503020204020204" charset="-122"/>
                <a:ea typeface="微软雅黑" panose="020B0503020204020204" charset="-122"/>
              </a:rPr>
              <a:t>多阳极光电倍增管读出成像系统</a:t>
            </a:r>
          </a:p>
        </p:txBody>
      </p:sp>
      <p:graphicFrame>
        <p:nvGraphicFramePr>
          <p:cNvPr id="42" name="图示 41"/>
          <p:cNvGraphicFramePr/>
          <p:nvPr/>
        </p:nvGraphicFramePr>
        <p:xfrm>
          <a:off x="5999310" y="1177318"/>
          <a:ext cx="2223864" cy="14497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44" name="图示 43"/>
          <p:cNvGraphicFramePr/>
          <p:nvPr/>
        </p:nvGraphicFramePr>
        <p:xfrm>
          <a:off x="7939808" y="2957093"/>
          <a:ext cx="2223864" cy="144973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45" name="图示 44"/>
          <p:cNvGraphicFramePr/>
          <p:nvPr/>
        </p:nvGraphicFramePr>
        <p:xfrm>
          <a:off x="6014303" y="5123309"/>
          <a:ext cx="2223864" cy="1449739"/>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46" name="图示 45"/>
          <p:cNvGraphicFramePr/>
          <p:nvPr/>
        </p:nvGraphicFramePr>
        <p:xfrm>
          <a:off x="2846365" y="5081265"/>
          <a:ext cx="2223864" cy="1449739"/>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47" name="图示 46"/>
          <p:cNvGraphicFramePr/>
          <p:nvPr/>
        </p:nvGraphicFramePr>
        <p:xfrm>
          <a:off x="2827460" y="1193094"/>
          <a:ext cx="2223864" cy="1449739"/>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48" name="图示 47"/>
          <p:cNvGraphicFramePr/>
          <p:nvPr/>
        </p:nvGraphicFramePr>
        <p:xfrm>
          <a:off x="972742" y="3150883"/>
          <a:ext cx="2223864" cy="1449739"/>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pic>
        <p:nvPicPr>
          <p:cNvPr id="49" name="图片 48"/>
          <p:cNvPicPr>
            <a:picLocks noChangeAspect="1"/>
          </p:cNvPicPr>
          <p:nvPr/>
        </p:nvPicPr>
        <p:blipFill>
          <a:blip r:embed="rId36" cstate="print"/>
          <a:srcRect l="17207" t="25" r="17815" b="-25"/>
          <a:stretch>
            <a:fillRect/>
          </a:stretch>
        </p:blipFill>
        <p:spPr>
          <a:xfrm>
            <a:off x="3298825" y="1310005"/>
            <a:ext cx="1369060" cy="1405255"/>
          </a:xfrm>
          <a:prstGeom prst="ellipse">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等腰三角形 17"/>
          <p:cNvSpPr/>
          <p:nvPr/>
        </p:nvSpPr>
        <p:spPr>
          <a:xfrm rot="10800000" flipV="1">
            <a:off x="-1003935" y="4978400"/>
            <a:ext cx="3737610" cy="1874520"/>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10800000">
            <a:off x="8462645" y="-7620"/>
            <a:ext cx="3737610" cy="1874520"/>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5397500" y="2830830"/>
            <a:ext cx="2989580" cy="891540"/>
          </a:xfrm>
          <a:prstGeom prst="rect">
            <a:avLst/>
          </a:prstGeom>
          <a:noFill/>
        </p:spPr>
        <p:txBody>
          <a:bodyPr wrap="square" rtlCol="0">
            <a:spAutoFit/>
          </a:bodyPr>
          <a:lstStyle/>
          <a:p>
            <a:pPr algn="dist"/>
            <a:r>
              <a:rPr lang="zh-CN" altLang="en-US" sz="3600">
                <a:solidFill>
                  <a:schemeClr val="tx1"/>
                </a:solidFill>
                <a:latin typeface="+mn-ea"/>
                <a:cs typeface="汉仪晓波花月圆W" panose="00020600040101010101" charset="-122"/>
              </a:rPr>
              <a:t>产品介绍</a:t>
            </a:r>
            <a:endParaRPr lang="zh-CN" altLang="en-US">
              <a:solidFill>
                <a:schemeClr val="tx1"/>
              </a:solidFill>
              <a:latin typeface="汉仪晓波花月圆W" panose="00020600040101010101" charset="-122"/>
              <a:ea typeface="汉仪晓波花月圆W" panose="00020600040101010101" charset="-122"/>
              <a:cs typeface="汉仪晓波花月圆W" panose="00020600040101010101" charset="-122"/>
            </a:endParaRPr>
          </a:p>
          <a:p>
            <a:pPr algn="dist"/>
            <a:r>
              <a:rPr lang="zh-CN" altLang="en-US" sz="1600">
                <a:latin typeface="汉仪晓波花月圆W" panose="00020600040101010101" charset="-122"/>
                <a:ea typeface="汉仪晓波花月圆W" panose="00020600040101010101" charset="-122"/>
                <a:cs typeface="汉仪晓波花月圆W" panose="00020600040101010101" charset="-122"/>
                <a:sym typeface="+mn-ea"/>
              </a:rPr>
              <a:t>Product introduction</a:t>
            </a:r>
            <a:endParaRPr lang="zh-CN" altLang="en-US" sz="1600">
              <a:solidFill>
                <a:schemeClr val="tx1"/>
              </a:solidFill>
              <a:latin typeface="汉仪晓波花月圆W" panose="00020600040101010101" charset="-122"/>
              <a:ea typeface="汉仪晓波花月圆W" panose="00020600040101010101" charset="-122"/>
              <a:cs typeface="汉仪晓波花月圆W" panose="00020600040101010101" charset="-122"/>
            </a:endParaRPr>
          </a:p>
        </p:txBody>
      </p:sp>
      <p:sp>
        <p:nvSpPr>
          <p:cNvPr id="30" name="菱形 29"/>
          <p:cNvSpPr/>
          <p:nvPr/>
        </p:nvSpPr>
        <p:spPr>
          <a:xfrm>
            <a:off x="8608060" y="3036570"/>
            <a:ext cx="952500" cy="952500"/>
          </a:xfrm>
          <a:prstGeom prst="diamond">
            <a:avLst/>
          </a:prstGeom>
          <a:noFill/>
          <a:ln w="254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4" name="图片 73"/>
          <p:cNvPicPr>
            <a:picLocks noChangeAspect="1"/>
          </p:cNvPicPr>
          <p:nvPr/>
        </p:nvPicPr>
        <p:blipFill rotWithShape="1">
          <a:blip r:embed="rId3" cstate="print">
            <a:extLst>
              <a:ext uri="{28A0092B-C50C-407E-A947-70E740481C1C}">
                <a14:useLocalDpi xmlns:a14="http://schemas.microsoft.com/office/drawing/2010/main" xmlns="" val="0"/>
              </a:ext>
            </a:extLst>
          </a:blip>
          <a:srcRect l="5773" t="32936" r="76511" b="32272"/>
          <a:stretch>
            <a:fillRect/>
          </a:stretch>
        </p:blipFill>
        <p:spPr>
          <a:xfrm>
            <a:off x="3392170" y="2046605"/>
            <a:ext cx="1891665" cy="185801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0" y="635"/>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808220" y="13970"/>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文本框 17"/>
          <p:cNvSpPr txBox="1"/>
          <p:nvPr/>
        </p:nvSpPr>
        <p:spPr>
          <a:xfrm>
            <a:off x="4850130" y="59055"/>
            <a:ext cx="200342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sym typeface="+mn-ea"/>
              </a:rPr>
              <a:t>产品介绍</a:t>
            </a:r>
            <a:endParaRPr lang="zh-CN" altLang="en-US" sz="2000">
              <a:solidFill>
                <a:schemeClr val="bg1"/>
              </a:solidFill>
              <a:latin typeface="+mj-ea"/>
              <a:ea typeface="+mj-ea"/>
              <a:cs typeface="汉仪晓波花月圆W" panose="00020600040101010101" charset="-122"/>
            </a:endParaRPr>
          </a:p>
          <a:p>
            <a:pPr algn="l"/>
            <a:r>
              <a:rPr lang="zh-CN" altLang="en-US" sz="12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Product introduction</a:t>
            </a:r>
          </a:p>
        </p:txBody>
      </p:sp>
      <p:sp>
        <p:nvSpPr>
          <p:cNvPr id="2" name="流程图: 终止 1"/>
          <p:cNvSpPr/>
          <p:nvPr/>
        </p:nvSpPr>
        <p:spPr>
          <a:xfrm>
            <a:off x="481965" y="3429000"/>
            <a:ext cx="1686560" cy="581025"/>
          </a:xfrm>
          <a:prstGeom prst="flowChartTerminator">
            <a:avLst/>
          </a:prstGeom>
          <a:solidFill>
            <a:srgbClr val="A6231B"/>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a:t>核心产品</a:t>
            </a:r>
          </a:p>
        </p:txBody>
      </p:sp>
      <p:sp>
        <p:nvSpPr>
          <p:cNvPr id="5" name="流程图: 终止 4"/>
          <p:cNvSpPr/>
          <p:nvPr/>
        </p:nvSpPr>
        <p:spPr>
          <a:xfrm>
            <a:off x="519430" y="5209540"/>
            <a:ext cx="1686560" cy="581025"/>
          </a:xfrm>
          <a:prstGeom prst="flowChartTerminator">
            <a:avLst/>
          </a:prstGeom>
          <a:solidFill>
            <a:srgbClr val="262626"/>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a:t>衍生产品</a:t>
            </a:r>
          </a:p>
        </p:txBody>
      </p:sp>
      <p:sp>
        <p:nvSpPr>
          <p:cNvPr id="9" name="减号 8"/>
          <p:cNvSpPr/>
          <p:nvPr/>
        </p:nvSpPr>
        <p:spPr>
          <a:xfrm>
            <a:off x="1184275" y="2541905"/>
            <a:ext cx="11264265" cy="191770"/>
          </a:xfrm>
          <a:prstGeom prst="mathMinus">
            <a:avLst/>
          </a:prstGeom>
          <a:solidFill>
            <a:srgbClr val="A6231B"/>
          </a:solidFill>
          <a:ln>
            <a:solidFill>
              <a:srgbClr val="A6231B"/>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3498850" y="2052955"/>
            <a:ext cx="4064000" cy="521970"/>
          </a:xfrm>
          <a:prstGeom prst="rect">
            <a:avLst/>
          </a:prstGeom>
          <a:noFill/>
        </p:spPr>
        <p:txBody>
          <a:bodyPr wrap="square" rtlCol="0">
            <a:spAutoFit/>
          </a:bodyPr>
          <a:lstStyle/>
          <a:p>
            <a:r>
              <a:rPr lang="zh-CN" altLang="en-US" sz="2800"/>
              <a:t>光电探测器</a:t>
            </a:r>
          </a:p>
        </p:txBody>
      </p:sp>
      <p:sp>
        <p:nvSpPr>
          <p:cNvPr id="11" name="流程图: 合并 10"/>
          <p:cNvSpPr/>
          <p:nvPr/>
        </p:nvSpPr>
        <p:spPr>
          <a:xfrm>
            <a:off x="2698115" y="2247900"/>
            <a:ext cx="273685" cy="333375"/>
          </a:xfrm>
          <a:prstGeom prst="flowChartMerge">
            <a:avLst/>
          </a:prstGeom>
          <a:solidFill>
            <a:srgbClr val="A6231B"/>
          </a:solidFill>
          <a:ln>
            <a:solidFill>
              <a:srgbClr val="A6231B"/>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4" name="直接连接符 13"/>
          <p:cNvCxnSpPr/>
          <p:nvPr/>
        </p:nvCxnSpPr>
        <p:spPr>
          <a:xfrm>
            <a:off x="93345" y="4834890"/>
            <a:ext cx="12098655" cy="0"/>
          </a:xfrm>
          <a:prstGeom prst="line">
            <a:avLst/>
          </a:prstGeom>
          <a:ln>
            <a:solidFill>
              <a:srgbClr val="A6231B"/>
            </a:solidFill>
          </a:ln>
        </p:spPr>
        <p:style>
          <a:lnRef idx="2">
            <a:schemeClr val="accent1"/>
          </a:lnRef>
          <a:fillRef idx="0">
            <a:srgbClr val="FFFFFF"/>
          </a:fillRef>
          <a:effectRef idx="0">
            <a:srgbClr val="FFFFFF"/>
          </a:effectRef>
          <a:fontRef idx="minor">
            <a:schemeClr val="tx1"/>
          </a:fontRef>
        </p:style>
      </p:cxnSp>
      <p:pic>
        <p:nvPicPr>
          <p:cNvPr id="4" name="图片 3"/>
          <p:cNvPicPr>
            <a:picLocks noChangeAspect="1"/>
          </p:cNvPicPr>
          <p:nvPr/>
        </p:nvPicPr>
        <p:blipFill>
          <a:blip r:embed="rId3" cstate="print"/>
          <a:stretch>
            <a:fillRect/>
          </a:stretch>
        </p:blipFill>
        <p:spPr>
          <a:xfrm>
            <a:off x="6718935" y="848360"/>
            <a:ext cx="3638550" cy="1726565"/>
          </a:xfrm>
          <a:prstGeom prst="rect">
            <a:avLst/>
          </a:prstGeom>
        </p:spPr>
      </p:pic>
      <p:sp>
        <p:nvSpPr>
          <p:cNvPr id="8" name="文本框 7"/>
          <p:cNvSpPr txBox="1"/>
          <p:nvPr/>
        </p:nvSpPr>
        <p:spPr>
          <a:xfrm>
            <a:off x="3103880" y="2814955"/>
            <a:ext cx="8863330" cy="1938020"/>
          </a:xfrm>
          <a:prstGeom prst="rect">
            <a:avLst/>
          </a:prstGeom>
        </p:spPr>
        <p:txBody>
          <a:bodyPr wrap="square">
            <a:spAutoFit/>
          </a:bodyPr>
          <a:lstStyle/>
          <a:p>
            <a:pPr marL="285750" indent="-285750" algn="l">
              <a:lnSpc>
                <a:spcPct val="150000"/>
              </a:lnSpc>
              <a:spcBef>
                <a:spcPct val="0"/>
              </a:spcBef>
              <a:spcAft>
                <a:spcPct val="0"/>
              </a:spcAft>
              <a:buFont typeface="Wingdings" panose="05000000000000000000" charset="0"/>
              <a:buChar char="ü"/>
            </a:pPr>
            <a:r>
              <a:rPr lang="zh-CN" altLang="en-US" sz="1600" b="0" i="0">
                <a:solidFill>
                  <a:srgbClr val="A6231B"/>
                </a:solidFill>
                <a:latin typeface="+mn-ea"/>
                <a:cs typeface="+mn-ea"/>
              </a:rPr>
              <a:t>铟镓砷（</a:t>
            </a:r>
            <a:r>
              <a:rPr lang="en-US" altLang="zh-CN" sz="1600" b="0" i="0">
                <a:solidFill>
                  <a:srgbClr val="A6231B"/>
                </a:solidFill>
                <a:latin typeface="+mn-ea"/>
                <a:cs typeface="+mn-ea"/>
              </a:rPr>
              <a:t>InGaAs</a:t>
            </a:r>
            <a:r>
              <a:rPr lang="zh-CN" altLang="en-US" sz="1600" b="0" i="0">
                <a:solidFill>
                  <a:srgbClr val="A6231B"/>
                </a:solidFill>
                <a:latin typeface="+mn-ea"/>
                <a:cs typeface="+mn-ea"/>
              </a:rPr>
              <a:t>）探测器（</a:t>
            </a:r>
            <a:r>
              <a:rPr lang="en-US" altLang="zh-CN" sz="1600" b="0" i="0">
                <a:solidFill>
                  <a:srgbClr val="A6231B"/>
                </a:solidFill>
                <a:latin typeface="+mn-ea"/>
                <a:cs typeface="+mn-ea"/>
              </a:rPr>
              <a:t>400~2600nm</a:t>
            </a:r>
            <a:r>
              <a:rPr lang="zh-CN" altLang="en-US" sz="1600" b="0" i="0">
                <a:solidFill>
                  <a:srgbClr val="A6231B"/>
                </a:solidFill>
                <a:latin typeface="+mn-ea"/>
                <a:cs typeface="+mn-ea"/>
              </a:rPr>
              <a:t>）：放大型、可调增益、器件全国产</a:t>
            </a:r>
          </a:p>
          <a:p>
            <a:pPr marL="285750" indent="-285750" algn="l">
              <a:lnSpc>
                <a:spcPct val="150000"/>
              </a:lnSpc>
              <a:spcBef>
                <a:spcPct val="0"/>
              </a:spcBef>
              <a:spcAft>
                <a:spcPct val="0"/>
              </a:spcAft>
              <a:buFont typeface="Wingdings" panose="05000000000000000000" charset="0"/>
              <a:buChar char="ü"/>
            </a:pPr>
            <a:r>
              <a:rPr lang="zh-CN" altLang="en-US" sz="1600" b="0" i="0">
                <a:solidFill>
                  <a:srgbClr val="A6231B"/>
                </a:solidFill>
                <a:latin typeface="+mn-ea"/>
                <a:cs typeface="+mn-ea"/>
              </a:rPr>
              <a:t>硅基（</a:t>
            </a:r>
            <a:r>
              <a:rPr lang="en-US" altLang="zh-CN" sz="1600" b="0" i="0">
                <a:solidFill>
                  <a:srgbClr val="A6231B"/>
                </a:solidFill>
                <a:latin typeface="+mn-ea"/>
                <a:cs typeface="+mn-ea"/>
              </a:rPr>
              <a:t>Si</a:t>
            </a:r>
            <a:r>
              <a:rPr lang="zh-CN" altLang="en-US" sz="1600" b="0" i="0">
                <a:solidFill>
                  <a:srgbClr val="A6231B"/>
                </a:solidFill>
                <a:latin typeface="+mn-ea"/>
                <a:cs typeface="+mn-ea"/>
              </a:rPr>
              <a:t>）探测器（</a:t>
            </a:r>
            <a:r>
              <a:rPr lang="en-US" altLang="zh-CN" sz="1600" b="0" i="0">
                <a:solidFill>
                  <a:srgbClr val="A6231B"/>
                </a:solidFill>
                <a:latin typeface="+mn-ea"/>
                <a:cs typeface="+mn-ea"/>
              </a:rPr>
              <a:t>190~1100nm</a:t>
            </a:r>
            <a:r>
              <a:rPr lang="zh-CN" altLang="en-US" sz="1600" b="0" i="0">
                <a:solidFill>
                  <a:srgbClr val="A6231B"/>
                </a:solidFill>
                <a:latin typeface="+mn-ea"/>
                <a:cs typeface="+mn-ea"/>
              </a:rPr>
              <a:t>）：低成本高响应、放大型、固定</a:t>
            </a:r>
            <a:r>
              <a:rPr lang="en-US" altLang="zh-CN" sz="1600" b="0" i="0">
                <a:solidFill>
                  <a:srgbClr val="A6231B"/>
                </a:solidFill>
                <a:latin typeface="+mn-ea"/>
                <a:cs typeface="+mn-ea"/>
              </a:rPr>
              <a:t>/</a:t>
            </a:r>
            <a:r>
              <a:rPr lang="zh-CN" altLang="en-US" sz="1600" b="0" i="0">
                <a:solidFill>
                  <a:srgbClr val="A6231B"/>
                </a:solidFill>
                <a:latin typeface="+mn-ea"/>
                <a:cs typeface="+mn-ea"/>
              </a:rPr>
              <a:t>可调增益、器件全国产</a:t>
            </a:r>
          </a:p>
          <a:p>
            <a:pPr marL="285750" indent="-285750" algn="l">
              <a:lnSpc>
                <a:spcPct val="150000"/>
              </a:lnSpc>
              <a:spcBef>
                <a:spcPct val="0"/>
              </a:spcBef>
              <a:spcAft>
                <a:spcPct val="0"/>
              </a:spcAft>
              <a:buFont typeface="Wingdings" panose="05000000000000000000" charset="0"/>
              <a:buChar char="ü"/>
            </a:pPr>
            <a:r>
              <a:rPr lang="zh-CN" altLang="en-US" sz="1600" b="0" i="0">
                <a:solidFill>
                  <a:srgbClr val="A6231B"/>
                </a:solidFill>
                <a:latin typeface="+mn-ea"/>
                <a:cs typeface="+mn-ea"/>
              </a:rPr>
              <a:t>铟砷</a:t>
            </a:r>
            <a:r>
              <a:rPr lang="zh-CN" altLang="en-US" sz="1600">
                <a:solidFill>
                  <a:srgbClr val="A6231B"/>
                </a:solidFill>
                <a:latin typeface="+mn-ea"/>
                <a:cs typeface="+mn-ea"/>
                <a:sym typeface="+mn-ea"/>
              </a:rPr>
              <a:t>碲（</a:t>
            </a:r>
            <a:r>
              <a:rPr lang="en-US" altLang="zh-CN" sz="1600">
                <a:solidFill>
                  <a:srgbClr val="A6231B"/>
                </a:solidFill>
                <a:latin typeface="+mn-ea"/>
                <a:cs typeface="+mn-ea"/>
                <a:sym typeface="+mn-ea"/>
              </a:rPr>
              <a:t>InAsSb</a:t>
            </a:r>
            <a:r>
              <a:rPr lang="zh-CN" altLang="en-US" sz="1600">
                <a:solidFill>
                  <a:srgbClr val="A6231B"/>
                </a:solidFill>
                <a:latin typeface="+mn-ea"/>
                <a:cs typeface="+mn-ea"/>
                <a:sym typeface="+mn-ea"/>
              </a:rPr>
              <a:t>）探测器（</a:t>
            </a:r>
            <a:r>
              <a:rPr lang="en-US" altLang="zh-CN" sz="1600">
                <a:solidFill>
                  <a:srgbClr val="A6231B"/>
                </a:solidFill>
                <a:latin typeface="+mn-ea"/>
                <a:cs typeface="+mn-ea"/>
                <a:sym typeface="+mn-ea"/>
              </a:rPr>
              <a:t>2~11um</a:t>
            </a:r>
            <a:r>
              <a:rPr lang="zh-CN" altLang="en-US" sz="1600">
                <a:solidFill>
                  <a:srgbClr val="A6231B"/>
                </a:solidFill>
                <a:latin typeface="+mn-ea"/>
                <a:cs typeface="+mn-ea"/>
                <a:sym typeface="+mn-ea"/>
              </a:rPr>
              <a:t>）：放大型、可调增益、制冷型红外</a:t>
            </a:r>
            <a:endParaRPr lang="zh-CN" altLang="en-US" sz="1600" b="0" i="0">
              <a:solidFill>
                <a:srgbClr val="A6231B"/>
              </a:solidFill>
              <a:latin typeface="+mn-ea"/>
              <a:cs typeface="+mn-ea"/>
            </a:endParaRPr>
          </a:p>
          <a:p>
            <a:pPr marL="285750" indent="-285750" algn="l">
              <a:lnSpc>
                <a:spcPct val="150000"/>
              </a:lnSpc>
              <a:spcBef>
                <a:spcPct val="0"/>
              </a:spcBef>
              <a:spcAft>
                <a:spcPct val="0"/>
              </a:spcAft>
              <a:buFont typeface="Wingdings" panose="05000000000000000000" charset="0"/>
              <a:buChar char="ü"/>
            </a:pPr>
            <a:r>
              <a:rPr lang="en-US" altLang="zh-CN" sz="1600" b="0" i="0">
                <a:solidFill>
                  <a:srgbClr val="A6231B"/>
                </a:solidFill>
                <a:latin typeface="+mn-ea"/>
                <a:cs typeface="+mn-ea"/>
              </a:rPr>
              <a:t>APD</a:t>
            </a:r>
            <a:r>
              <a:rPr lang="zh-CN" altLang="en-US" sz="1600" b="0" i="0">
                <a:solidFill>
                  <a:srgbClr val="A6231B"/>
                </a:solidFill>
                <a:latin typeface="+mn-ea"/>
                <a:cs typeface="+mn-ea"/>
              </a:rPr>
              <a:t>雪崩探测器（</a:t>
            </a:r>
            <a:r>
              <a:rPr lang="en-US" altLang="zh-CN" sz="1600">
                <a:solidFill>
                  <a:srgbClr val="A6231B"/>
                </a:solidFill>
                <a:latin typeface="+mn-ea"/>
                <a:cs typeface="+mn-ea"/>
                <a:sym typeface="+mn-ea"/>
              </a:rPr>
              <a:t>200~1700nm</a:t>
            </a:r>
            <a:r>
              <a:rPr lang="zh-CN" altLang="en-US" sz="1600">
                <a:solidFill>
                  <a:srgbClr val="A6231B"/>
                </a:solidFill>
                <a:latin typeface="+mn-ea"/>
                <a:cs typeface="+mn-ea"/>
                <a:sym typeface="+mn-ea"/>
              </a:rPr>
              <a:t>）</a:t>
            </a:r>
            <a:r>
              <a:rPr lang="zh-CN" altLang="en-US" sz="1600" b="0" i="0">
                <a:solidFill>
                  <a:srgbClr val="A6231B"/>
                </a:solidFill>
                <a:latin typeface="+mn-ea"/>
                <a:cs typeface="+mn-ea"/>
              </a:rPr>
              <a:t>：增益可调，适用于弱光检测</a:t>
            </a:r>
          </a:p>
          <a:p>
            <a:pPr marL="285750" indent="-285750" algn="l">
              <a:lnSpc>
                <a:spcPct val="150000"/>
              </a:lnSpc>
              <a:spcBef>
                <a:spcPct val="0"/>
              </a:spcBef>
              <a:spcAft>
                <a:spcPct val="0"/>
              </a:spcAft>
              <a:buFont typeface="Wingdings" panose="05000000000000000000" charset="0"/>
              <a:buChar char="ü"/>
            </a:pPr>
            <a:r>
              <a:rPr lang="zh-CN" altLang="en-US" sz="1600">
                <a:solidFill>
                  <a:srgbClr val="A6231B"/>
                </a:solidFill>
                <a:latin typeface="+mn-ea"/>
                <a:cs typeface="+mn-ea"/>
                <a:sym typeface="+mn-ea"/>
              </a:rPr>
              <a:t>碲镉汞（</a:t>
            </a:r>
            <a:r>
              <a:rPr lang="en-US" altLang="zh-CN" sz="1600" b="0" i="0">
                <a:solidFill>
                  <a:srgbClr val="A6231B"/>
                </a:solidFill>
                <a:latin typeface="+mn-ea"/>
                <a:cs typeface="+mn-ea"/>
              </a:rPr>
              <a:t>MCT</a:t>
            </a:r>
            <a:r>
              <a:rPr lang="zh-CN" altLang="en-US" sz="1600" b="0" i="0">
                <a:solidFill>
                  <a:srgbClr val="A6231B"/>
                </a:solidFill>
                <a:latin typeface="+mn-ea"/>
                <a:cs typeface="+mn-ea"/>
              </a:rPr>
              <a:t>）探测器（</a:t>
            </a:r>
            <a:r>
              <a:rPr lang="en-US" altLang="zh-CN" sz="1600" b="0" i="0">
                <a:solidFill>
                  <a:srgbClr val="A6231B"/>
                </a:solidFill>
                <a:latin typeface="+mn-ea"/>
                <a:cs typeface="+mn-ea"/>
              </a:rPr>
              <a:t>2~11um</a:t>
            </a:r>
            <a:r>
              <a:rPr lang="zh-CN" altLang="en-US" sz="1600" b="0" i="0">
                <a:solidFill>
                  <a:srgbClr val="A6231B"/>
                </a:solidFill>
                <a:latin typeface="+mn-ea"/>
                <a:cs typeface="+mn-ea"/>
              </a:rPr>
              <a:t>）：中远红外波段，</a:t>
            </a:r>
            <a:r>
              <a:rPr lang="en-US" sz="1600" b="0" i="0">
                <a:solidFill>
                  <a:srgbClr val="A6231B"/>
                </a:solidFill>
                <a:latin typeface="+mn-ea"/>
                <a:cs typeface="+mn-ea"/>
              </a:rPr>
              <a:t>8</a:t>
            </a:r>
            <a:r>
              <a:rPr lang="zh-CN" altLang="en-US" sz="1600" b="0" i="0">
                <a:solidFill>
                  <a:srgbClr val="A6231B"/>
                </a:solidFill>
                <a:latin typeface="+mn-ea"/>
                <a:cs typeface="+mn-ea"/>
              </a:rPr>
              <a:t>档可调增益，定量化光电转换</a:t>
            </a:r>
          </a:p>
        </p:txBody>
      </p:sp>
      <p:sp>
        <p:nvSpPr>
          <p:cNvPr id="12" name="文本框 11" descr="7b0a202020202262756c6c6574223a20227b5c2263617465676f727949645c223a5c225c222c5c2274656d706c61746549645c223a32303233313638347d220a7d0a"/>
          <p:cNvSpPr txBox="1"/>
          <p:nvPr/>
        </p:nvSpPr>
        <p:spPr>
          <a:xfrm>
            <a:off x="3035935" y="4959985"/>
            <a:ext cx="4064000" cy="1938020"/>
          </a:xfrm>
          <a:prstGeom prst="rect">
            <a:avLst/>
          </a:prstGeom>
          <a:noFill/>
        </p:spPr>
        <p:txBody>
          <a:bodyPr wrap="square" rtlCol="0">
            <a:spAutoFit/>
          </a:bodyPr>
          <a:lstStyle/>
          <a:p>
            <a:pPr>
              <a:lnSpc>
                <a:spcPct val="150000"/>
              </a:lnSpc>
              <a:buBlip>
                <a:blip r:embed="rId4">
                  <a:extLst>
                    <a:ext uri="{96DAC541-7B7A-43D3-8B79-37D633B846F1}">
                      <asvg:svgBlip xmlns:asvg="http://schemas.microsoft.com/office/drawing/2016/SVG/main" xmlns="" r:embed="rId5"/>
                    </a:ext>
                  </a:extLst>
                </a:blip>
              </a:buBlip>
            </a:pPr>
            <a:r>
              <a:rPr lang="zh-CN" altLang="en-US" sz="1600"/>
              <a:t>板级光电探测模块</a:t>
            </a:r>
          </a:p>
          <a:p>
            <a:pPr>
              <a:lnSpc>
                <a:spcPct val="150000"/>
              </a:lnSpc>
              <a:buBlip>
                <a:blip r:embed="rId4">
                  <a:extLst>
                    <a:ext uri="{96DAC541-7B7A-43D3-8B79-37D633B846F1}">
                      <asvg:svgBlip xmlns:asvg="http://schemas.microsoft.com/office/drawing/2016/SVG/main" xmlns="" r:embed="rId5"/>
                    </a:ext>
                  </a:extLst>
                </a:blip>
              </a:buBlip>
            </a:pPr>
            <a:r>
              <a:rPr lang="zh-CN" altLang="en-US" sz="1600"/>
              <a:t>面板安装式光电探测器</a:t>
            </a:r>
          </a:p>
          <a:p>
            <a:pPr>
              <a:lnSpc>
                <a:spcPct val="150000"/>
              </a:lnSpc>
              <a:buBlip>
                <a:blip r:embed="rId4">
                  <a:extLst>
                    <a:ext uri="{96DAC541-7B7A-43D3-8B79-37D633B846F1}">
                      <asvg:svgBlip xmlns:asvg="http://schemas.microsoft.com/office/drawing/2016/SVG/main" xmlns="" r:embed="rId5"/>
                    </a:ext>
                  </a:extLst>
                </a:blip>
              </a:buBlip>
            </a:pPr>
            <a:r>
              <a:rPr lang="zh-CN" altLang="en-US" sz="1600"/>
              <a:t>程控增益光电探测模块</a:t>
            </a:r>
          </a:p>
          <a:p>
            <a:pPr>
              <a:lnSpc>
                <a:spcPct val="150000"/>
              </a:lnSpc>
              <a:buBlip>
                <a:blip r:embed="rId4">
                  <a:extLst>
                    <a:ext uri="{96DAC541-7B7A-43D3-8B79-37D633B846F1}">
                      <asvg:svgBlip xmlns:asvg="http://schemas.microsoft.com/office/drawing/2016/SVG/main" xmlns="" r:embed="rId5"/>
                    </a:ext>
                  </a:extLst>
                </a:blip>
              </a:buBlip>
            </a:pPr>
            <a:r>
              <a:rPr lang="zh-CN" altLang="en-US" sz="1600"/>
              <a:t>光子学电源</a:t>
            </a:r>
          </a:p>
          <a:p>
            <a:pPr>
              <a:lnSpc>
                <a:spcPct val="150000"/>
              </a:lnSpc>
              <a:buBlip>
                <a:blip r:embed="rId4">
                  <a:extLst>
                    <a:ext uri="{96DAC541-7B7A-43D3-8B79-37D633B846F1}">
                      <asvg:svgBlip xmlns:asvg="http://schemas.microsoft.com/office/drawing/2016/SVG/main" xmlns="" r:embed="rId5"/>
                    </a:ext>
                  </a:extLst>
                </a:blip>
              </a:buBlip>
            </a:pPr>
            <a:r>
              <a:rPr lang="en-US" altLang="zh-CN" sz="1600"/>
              <a:t>......</a:t>
            </a:r>
          </a:p>
        </p:txBody>
      </p:sp>
      <p:pic>
        <p:nvPicPr>
          <p:cNvPr id="20" name="图片 19"/>
          <p:cNvPicPr>
            <a:picLocks noChangeAspect="1"/>
          </p:cNvPicPr>
          <p:nvPr/>
        </p:nvPicPr>
        <p:blipFill>
          <a:blip r:embed="rId6"/>
          <a:srcRect t="31271" b="29525"/>
          <a:stretch>
            <a:fillRect/>
          </a:stretch>
        </p:blipFill>
        <p:spPr>
          <a:xfrm>
            <a:off x="6718935" y="4834890"/>
            <a:ext cx="3295015" cy="987425"/>
          </a:xfrm>
          <a:prstGeom prst="rect">
            <a:avLst/>
          </a:prstGeom>
        </p:spPr>
      </p:pic>
      <p:pic>
        <p:nvPicPr>
          <p:cNvPr id="21" name="图片 20"/>
          <p:cNvPicPr>
            <a:picLocks noChangeAspect="1"/>
          </p:cNvPicPr>
          <p:nvPr/>
        </p:nvPicPr>
        <p:blipFill>
          <a:blip r:embed="rId7" cstate="print"/>
          <a:stretch>
            <a:fillRect/>
          </a:stretch>
        </p:blipFill>
        <p:spPr>
          <a:xfrm>
            <a:off x="6435725" y="5382895"/>
            <a:ext cx="2683510" cy="1788160"/>
          </a:xfrm>
          <a:prstGeom prst="rect">
            <a:avLst/>
          </a:prstGeom>
        </p:spPr>
      </p:pic>
      <p:pic>
        <p:nvPicPr>
          <p:cNvPr id="23" name="图片 22"/>
          <p:cNvPicPr>
            <a:picLocks noChangeAspect="1"/>
          </p:cNvPicPr>
          <p:nvPr/>
        </p:nvPicPr>
        <p:blipFill>
          <a:blip r:embed="rId8" cstate="print"/>
          <a:stretch>
            <a:fillRect/>
          </a:stretch>
        </p:blipFill>
        <p:spPr>
          <a:xfrm>
            <a:off x="10357485" y="4994275"/>
            <a:ext cx="1269365" cy="1026795"/>
          </a:xfrm>
          <a:prstGeom prst="rect">
            <a:avLst/>
          </a:prstGeom>
        </p:spPr>
      </p:pic>
      <p:pic>
        <p:nvPicPr>
          <p:cNvPr id="24" name="图片 23"/>
          <p:cNvPicPr>
            <a:picLocks noChangeAspect="1"/>
          </p:cNvPicPr>
          <p:nvPr/>
        </p:nvPicPr>
        <p:blipFill>
          <a:blip r:embed="rId9" cstate="print"/>
          <a:srcRect t="22831" b="22475"/>
          <a:stretch>
            <a:fillRect/>
          </a:stretch>
        </p:blipFill>
        <p:spPr>
          <a:xfrm>
            <a:off x="9228455" y="5822315"/>
            <a:ext cx="2380615" cy="991870"/>
          </a:xfrm>
          <a:prstGeom prst="rect">
            <a:avLst/>
          </a:prstGeom>
        </p:spPr>
      </p:pic>
      <p:pic>
        <p:nvPicPr>
          <p:cNvPr id="7" name="图片 6"/>
          <p:cNvPicPr>
            <a:picLocks noChangeAspect="1"/>
          </p:cNvPicPr>
          <p:nvPr/>
        </p:nvPicPr>
        <p:blipFill rotWithShape="1">
          <a:blip r:embed="rId10" cstate="print">
            <a:extLst>
              <a:ext uri="{28A0092B-C50C-407E-A947-70E740481C1C}">
                <a14:useLocalDpi xmlns:a14="http://schemas.microsoft.com/office/drawing/2010/main" xmlns="" val="0"/>
              </a:ext>
            </a:extLst>
          </a:blip>
          <a:srcRect t="31466" r="7202" b="32272"/>
          <a:stretch>
            <a:fillRect/>
          </a:stretch>
        </p:blipFill>
        <p:spPr>
          <a:xfrm>
            <a:off x="-189230" y="-31115"/>
            <a:ext cx="3731260" cy="7289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0" y="635"/>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流程图: 终止 1"/>
          <p:cNvSpPr/>
          <p:nvPr/>
        </p:nvSpPr>
        <p:spPr>
          <a:xfrm>
            <a:off x="481965" y="3429000"/>
            <a:ext cx="1686560" cy="581025"/>
          </a:xfrm>
          <a:prstGeom prst="flowChartTerminator">
            <a:avLst/>
          </a:prstGeom>
          <a:solidFill>
            <a:srgbClr val="A6231B"/>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a:t>核心产品</a:t>
            </a:r>
          </a:p>
        </p:txBody>
      </p:sp>
      <p:sp>
        <p:nvSpPr>
          <p:cNvPr id="5" name="流程图: 终止 4"/>
          <p:cNvSpPr/>
          <p:nvPr/>
        </p:nvSpPr>
        <p:spPr>
          <a:xfrm>
            <a:off x="519430" y="5209540"/>
            <a:ext cx="1686560" cy="581025"/>
          </a:xfrm>
          <a:prstGeom prst="flowChartTerminator">
            <a:avLst/>
          </a:prstGeom>
          <a:solidFill>
            <a:srgbClr val="262626"/>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a:t>衍生产品</a:t>
            </a:r>
          </a:p>
        </p:txBody>
      </p:sp>
      <p:pic>
        <p:nvPicPr>
          <p:cNvPr id="7" name="图片 6"/>
          <p:cNvPicPr>
            <a:picLocks noChangeAspect="1"/>
          </p:cNvPicPr>
          <p:nvPr/>
        </p:nvPicPr>
        <p:blipFill>
          <a:blip r:embed="rId3" cstate="print"/>
          <a:srcRect t="20640" b="29070"/>
          <a:stretch>
            <a:fillRect/>
          </a:stretch>
        </p:blipFill>
        <p:spPr>
          <a:xfrm>
            <a:off x="5857240" y="977265"/>
            <a:ext cx="4991100" cy="1619885"/>
          </a:xfrm>
          <a:prstGeom prst="rect">
            <a:avLst/>
          </a:prstGeom>
        </p:spPr>
      </p:pic>
      <p:sp>
        <p:nvSpPr>
          <p:cNvPr id="9" name="减号 8"/>
          <p:cNvSpPr/>
          <p:nvPr/>
        </p:nvSpPr>
        <p:spPr>
          <a:xfrm>
            <a:off x="1184275" y="2541905"/>
            <a:ext cx="11264265" cy="191770"/>
          </a:xfrm>
          <a:prstGeom prst="mathMinus">
            <a:avLst/>
          </a:prstGeom>
          <a:solidFill>
            <a:srgbClr val="A6231B"/>
          </a:solidFill>
          <a:ln>
            <a:solidFill>
              <a:srgbClr val="A6231B"/>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3390900" y="2059305"/>
            <a:ext cx="4064000" cy="521970"/>
          </a:xfrm>
          <a:prstGeom prst="rect">
            <a:avLst/>
          </a:prstGeom>
          <a:noFill/>
        </p:spPr>
        <p:txBody>
          <a:bodyPr wrap="square" rtlCol="0">
            <a:spAutoFit/>
          </a:bodyPr>
          <a:lstStyle/>
          <a:p>
            <a:r>
              <a:rPr lang="zh-CN" altLang="en-US" sz="2800"/>
              <a:t>激光器及光源</a:t>
            </a:r>
          </a:p>
        </p:txBody>
      </p:sp>
      <p:sp>
        <p:nvSpPr>
          <p:cNvPr id="11" name="流程图: 合并 10"/>
          <p:cNvSpPr/>
          <p:nvPr/>
        </p:nvSpPr>
        <p:spPr>
          <a:xfrm>
            <a:off x="2698115" y="2247900"/>
            <a:ext cx="273685" cy="333375"/>
          </a:xfrm>
          <a:prstGeom prst="flowChartMerge">
            <a:avLst/>
          </a:prstGeom>
          <a:solidFill>
            <a:srgbClr val="A6231B"/>
          </a:solidFill>
          <a:ln>
            <a:solidFill>
              <a:srgbClr val="A6231B"/>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4" name="直接连接符 13"/>
          <p:cNvCxnSpPr/>
          <p:nvPr/>
        </p:nvCxnSpPr>
        <p:spPr>
          <a:xfrm>
            <a:off x="93345" y="4834890"/>
            <a:ext cx="12098655" cy="0"/>
          </a:xfrm>
          <a:prstGeom prst="line">
            <a:avLst/>
          </a:prstGeom>
          <a:ln>
            <a:solidFill>
              <a:srgbClr val="A6231B"/>
            </a:solidFill>
          </a:ln>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2944495" y="2815590"/>
            <a:ext cx="8863330" cy="1938020"/>
          </a:xfrm>
          <a:prstGeom prst="rect">
            <a:avLst/>
          </a:prstGeom>
        </p:spPr>
        <p:txBody>
          <a:bodyPr wrap="square">
            <a:spAutoFit/>
          </a:bodyPr>
          <a:lstStyle/>
          <a:p>
            <a:pPr marL="285750" indent="-285750" algn="l">
              <a:lnSpc>
                <a:spcPct val="150000"/>
              </a:lnSpc>
              <a:spcBef>
                <a:spcPct val="0"/>
              </a:spcBef>
              <a:spcAft>
                <a:spcPct val="0"/>
              </a:spcAft>
              <a:buFont typeface="Wingdings" panose="05000000000000000000" charset="0"/>
              <a:buChar char="ü"/>
            </a:pPr>
            <a:r>
              <a:rPr lang="en-US" sz="1600" b="0" i="0">
                <a:solidFill>
                  <a:srgbClr val="A6231B"/>
                </a:solidFill>
                <a:latin typeface="+mn-ea"/>
                <a:cs typeface="+mn-ea"/>
              </a:rPr>
              <a:t>QCL</a:t>
            </a:r>
            <a:r>
              <a:rPr lang="zh-CN" altLang="en-US" sz="1600" b="0" i="0">
                <a:solidFill>
                  <a:srgbClr val="A6231B"/>
                </a:solidFill>
                <a:latin typeface="+mn-ea"/>
                <a:cs typeface="+mn-ea"/>
              </a:rPr>
              <a:t>激光器：</a:t>
            </a:r>
            <a:r>
              <a:rPr lang="en-US" altLang="zh-CN" sz="1600" b="0" i="0">
                <a:solidFill>
                  <a:srgbClr val="A6231B"/>
                </a:solidFill>
                <a:latin typeface="+mn-ea"/>
                <a:cs typeface="+mn-ea"/>
              </a:rPr>
              <a:t>HHL-V</a:t>
            </a:r>
            <a:r>
              <a:rPr lang="zh-CN" altLang="en-US" sz="1600" b="0" i="0">
                <a:solidFill>
                  <a:srgbClr val="A6231B"/>
                </a:solidFill>
                <a:latin typeface="+mn-ea"/>
                <a:cs typeface="+mn-ea"/>
              </a:rPr>
              <a:t>、温控准直、</a:t>
            </a:r>
            <a:r>
              <a:rPr lang="en-US" altLang="zh-CN" sz="1600" b="0" i="0">
                <a:solidFill>
                  <a:srgbClr val="A6231B"/>
                </a:solidFill>
                <a:latin typeface="+mn-ea"/>
                <a:cs typeface="+mn-ea"/>
              </a:rPr>
              <a:t>TDLAS</a:t>
            </a:r>
            <a:r>
              <a:rPr lang="zh-CN" altLang="en-US" sz="1600" b="0" i="0">
                <a:solidFill>
                  <a:srgbClr val="A6231B"/>
                </a:solidFill>
                <a:latin typeface="+mn-ea"/>
                <a:cs typeface="+mn-ea"/>
              </a:rPr>
              <a:t>、波长可定制</a:t>
            </a:r>
          </a:p>
          <a:p>
            <a:pPr marL="285750" indent="-285750" algn="l">
              <a:lnSpc>
                <a:spcPct val="150000"/>
              </a:lnSpc>
              <a:spcBef>
                <a:spcPct val="0"/>
              </a:spcBef>
              <a:spcAft>
                <a:spcPct val="0"/>
              </a:spcAft>
              <a:buFont typeface="Wingdings" panose="05000000000000000000" charset="0"/>
              <a:buChar char="ü"/>
            </a:pPr>
            <a:r>
              <a:rPr lang="en-US" altLang="zh-CN" sz="1600" b="0" i="0">
                <a:solidFill>
                  <a:srgbClr val="A6231B"/>
                </a:solidFill>
                <a:latin typeface="+mn-ea"/>
                <a:cs typeface="+mn-ea"/>
              </a:rPr>
              <a:t>DFB</a:t>
            </a:r>
            <a:r>
              <a:rPr lang="zh-CN" altLang="en-US" sz="1600" b="0" i="0">
                <a:solidFill>
                  <a:srgbClr val="A6231B"/>
                </a:solidFill>
                <a:latin typeface="+mn-ea"/>
                <a:cs typeface="+mn-ea"/>
              </a:rPr>
              <a:t>激光器：</a:t>
            </a:r>
            <a:r>
              <a:rPr lang="en-US" altLang="zh-CN" sz="1600" b="0" i="0">
                <a:solidFill>
                  <a:srgbClr val="A6231B"/>
                </a:solidFill>
                <a:latin typeface="+mn-ea"/>
                <a:cs typeface="+mn-ea"/>
              </a:rPr>
              <a:t>TO5</a:t>
            </a:r>
            <a:r>
              <a:rPr lang="zh-CN" altLang="en-US" sz="1600" b="0" i="0">
                <a:solidFill>
                  <a:srgbClr val="A6231B"/>
                </a:solidFill>
                <a:latin typeface="+mn-ea"/>
                <a:cs typeface="+mn-ea"/>
              </a:rPr>
              <a:t>、准直输出、</a:t>
            </a:r>
            <a:r>
              <a:rPr lang="en-US" altLang="zh-CN" sz="1600">
                <a:solidFill>
                  <a:srgbClr val="A6231B"/>
                </a:solidFill>
                <a:latin typeface="+mn-ea"/>
                <a:cs typeface="+mn-ea"/>
                <a:sym typeface="+mn-ea"/>
              </a:rPr>
              <a:t>TDLAS</a:t>
            </a:r>
            <a:r>
              <a:rPr lang="zh-CN" altLang="en-US" sz="1600">
                <a:solidFill>
                  <a:srgbClr val="A6231B"/>
                </a:solidFill>
                <a:latin typeface="+mn-ea"/>
                <a:cs typeface="+mn-ea"/>
                <a:sym typeface="+mn-ea"/>
              </a:rPr>
              <a:t>、波长可定制</a:t>
            </a:r>
            <a:endParaRPr lang="zh-CN" altLang="en-US" sz="1600" b="0" i="0">
              <a:solidFill>
                <a:srgbClr val="A6231B"/>
              </a:solidFill>
              <a:latin typeface="+mn-ea"/>
              <a:cs typeface="+mn-ea"/>
            </a:endParaRPr>
          </a:p>
          <a:p>
            <a:pPr marL="285750" indent="-285750" algn="l">
              <a:lnSpc>
                <a:spcPct val="150000"/>
              </a:lnSpc>
              <a:spcBef>
                <a:spcPct val="0"/>
              </a:spcBef>
              <a:spcAft>
                <a:spcPct val="0"/>
              </a:spcAft>
              <a:buFont typeface="Wingdings" panose="05000000000000000000" charset="0"/>
              <a:buChar char="ü"/>
            </a:pPr>
            <a:r>
              <a:rPr lang="en-US" altLang="zh-CN" sz="1600" b="0" i="0">
                <a:solidFill>
                  <a:srgbClr val="A6231B"/>
                </a:solidFill>
                <a:latin typeface="+mn-ea"/>
                <a:cs typeface="+mn-ea"/>
              </a:rPr>
              <a:t>ICL</a:t>
            </a:r>
            <a:r>
              <a:rPr lang="zh-CN" altLang="en-US" sz="1600">
                <a:solidFill>
                  <a:srgbClr val="A6231B"/>
                </a:solidFill>
                <a:latin typeface="+mn-ea"/>
                <a:cs typeface="+mn-ea"/>
                <a:sym typeface="+mn-ea"/>
              </a:rPr>
              <a:t>激光器：</a:t>
            </a:r>
            <a:r>
              <a:rPr lang="en-US" altLang="zh-CN" sz="1600">
                <a:solidFill>
                  <a:srgbClr val="A6231B"/>
                </a:solidFill>
                <a:latin typeface="+mn-ea"/>
                <a:cs typeface="+mn-ea"/>
                <a:sym typeface="+mn-ea"/>
              </a:rPr>
              <a:t>TO66</a:t>
            </a:r>
            <a:r>
              <a:rPr lang="zh-CN" altLang="en-US" sz="1600">
                <a:solidFill>
                  <a:srgbClr val="A6231B"/>
                </a:solidFill>
                <a:latin typeface="+mn-ea"/>
                <a:cs typeface="+mn-ea"/>
                <a:sym typeface="+mn-ea"/>
              </a:rPr>
              <a:t>、准直输出、</a:t>
            </a:r>
            <a:r>
              <a:rPr lang="en-US" altLang="zh-CN" sz="1600">
                <a:solidFill>
                  <a:srgbClr val="A6231B"/>
                </a:solidFill>
                <a:latin typeface="+mn-ea"/>
                <a:cs typeface="+mn-ea"/>
                <a:sym typeface="+mn-ea"/>
              </a:rPr>
              <a:t>TDLAS</a:t>
            </a:r>
            <a:r>
              <a:rPr lang="zh-CN" altLang="en-US" sz="1600">
                <a:solidFill>
                  <a:srgbClr val="A6231B"/>
                </a:solidFill>
                <a:latin typeface="+mn-ea"/>
                <a:cs typeface="+mn-ea"/>
                <a:sym typeface="+mn-ea"/>
              </a:rPr>
              <a:t>、波长可定制</a:t>
            </a:r>
            <a:endParaRPr lang="zh-CN" altLang="en-US" sz="1600" b="0" i="0">
              <a:solidFill>
                <a:srgbClr val="A6231B"/>
              </a:solidFill>
              <a:latin typeface="+mn-ea"/>
              <a:cs typeface="+mn-ea"/>
            </a:endParaRPr>
          </a:p>
          <a:p>
            <a:pPr marL="285750" indent="-285750" algn="l">
              <a:lnSpc>
                <a:spcPct val="150000"/>
              </a:lnSpc>
              <a:spcBef>
                <a:spcPct val="0"/>
              </a:spcBef>
              <a:spcAft>
                <a:spcPct val="0"/>
              </a:spcAft>
              <a:buFont typeface="Wingdings" panose="05000000000000000000" charset="0"/>
              <a:buChar char="ü"/>
            </a:pPr>
            <a:r>
              <a:rPr lang="zh-CN" altLang="en-US" sz="1600" b="0" i="0">
                <a:solidFill>
                  <a:srgbClr val="A6231B"/>
                </a:solidFill>
                <a:latin typeface="+mn-ea"/>
                <a:cs typeface="+mn-ea"/>
              </a:rPr>
              <a:t>宽波段红外光源：波段</a:t>
            </a:r>
            <a:r>
              <a:rPr lang="en-US" altLang="zh-CN" sz="1600" b="0" i="0">
                <a:solidFill>
                  <a:srgbClr val="A6231B"/>
                </a:solidFill>
                <a:latin typeface="+mn-ea"/>
                <a:cs typeface="+mn-ea"/>
              </a:rPr>
              <a:t>2-15um</a:t>
            </a:r>
            <a:r>
              <a:rPr lang="zh-CN" altLang="en-US" sz="1600" b="0" i="0">
                <a:solidFill>
                  <a:srgbClr val="A6231B"/>
                </a:solidFill>
                <a:latin typeface="+mn-ea"/>
                <a:cs typeface="+mn-ea"/>
              </a:rPr>
              <a:t>，高功率</a:t>
            </a:r>
          </a:p>
          <a:p>
            <a:pPr marL="285750" indent="-285750" algn="l">
              <a:lnSpc>
                <a:spcPct val="150000"/>
              </a:lnSpc>
              <a:spcBef>
                <a:spcPct val="0"/>
              </a:spcBef>
              <a:spcAft>
                <a:spcPct val="0"/>
              </a:spcAft>
              <a:buFont typeface="Wingdings" panose="05000000000000000000" charset="0"/>
              <a:buChar char="ü"/>
            </a:pPr>
            <a:r>
              <a:rPr lang="en-US" altLang="zh-CN" sz="1600" b="0" i="0">
                <a:solidFill>
                  <a:srgbClr val="A6231B"/>
                </a:solidFill>
                <a:latin typeface="+mn-ea"/>
                <a:cs typeface="+mn-ea"/>
              </a:rPr>
              <a:t>“</a:t>
            </a:r>
            <a:r>
              <a:rPr lang="zh-CN" altLang="en-US" sz="1600" b="0" i="0">
                <a:solidFill>
                  <a:srgbClr val="A6231B"/>
                </a:solidFill>
                <a:latin typeface="+mn-ea"/>
                <a:cs typeface="+mn-ea"/>
              </a:rPr>
              <a:t>宇宙魔方</a:t>
            </a:r>
            <a:r>
              <a:rPr lang="en-US" altLang="zh-CN" sz="1600" b="0" i="0">
                <a:solidFill>
                  <a:srgbClr val="A6231B"/>
                </a:solidFill>
                <a:latin typeface="+mn-ea"/>
                <a:cs typeface="+mn-ea"/>
              </a:rPr>
              <a:t>”</a:t>
            </a:r>
            <a:r>
              <a:rPr lang="zh-CN" altLang="en-US" sz="1600" b="0" i="0">
                <a:solidFill>
                  <a:srgbClr val="A6231B"/>
                </a:solidFill>
                <a:latin typeface="+mn-ea"/>
                <a:cs typeface="+mn-ea"/>
              </a:rPr>
              <a:t>系列</a:t>
            </a:r>
            <a:r>
              <a:rPr lang="en-US" altLang="zh-CN" sz="1600" b="0" i="0">
                <a:solidFill>
                  <a:srgbClr val="A6231B"/>
                </a:solidFill>
                <a:latin typeface="+mn-ea"/>
                <a:cs typeface="+mn-ea"/>
              </a:rPr>
              <a:t>TDLAS</a:t>
            </a:r>
            <a:r>
              <a:rPr lang="zh-CN" altLang="en-US" sz="1600" b="0" i="0">
                <a:solidFill>
                  <a:srgbClr val="A6231B"/>
                </a:solidFill>
                <a:latin typeface="+mn-ea"/>
                <a:cs typeface="+mn-ea"/>
              </a:rPr>
              <a:t>激光驱动器：兼容各种半导体激光器</a:t>
            </a:r>
          </a:p>
        </p:txBody>
      </p:sp>
      <p:sp>
        <p:nvSpPr>
          <p:cNvPr id="22" name="文本框 21" descr="7b0a202020202262756c6c6574223a20227b5c2263617465676f727949645c223a5c225c222c5c2274656d706c61746549645c223a32303233313638347d220a7d0a"/>
          <p:cNvSpPr txBox="1"/>
          <p:nvPr/>
        </p:nvSpPr>
        <p:spPr>
          <a:xfrm>
            <a:off x="3035935" y="4919980"/>
            <a:ext cx="4064000" cy="1938020"/>
          </a:xfrm>
          <a:prstGeom prst="rect">
            <a:avLst/>
          </a:prstGeom>
          <a:noFill/>
        </p:spPr>
        <p:txBody>
          <a:bodyPr wrap="square" rtlCol="0">
            <a:spAutoFit/>
          </a:bodyPr>
          <a:lstStyle/>
          <a:p>
            <a:pPr>
              <a:lnSpc>
                <a:spcPct val="150000"/>
              </a:lnSpc>
              <a:buBlip>
                <a:blip r:embed="rId4">
                  <a:extLst>
                    <a:ext uri="{96DAC541-7B7A-43D3-8B79-37D633B846F1}">
                      <asvg:svgBlip xmlns:asvg="http://schemas.microsoft.com/office/drawing/2016/SVG/main" xmlns="" r:embed="rId5"/>
                    </a:ext>
                  </a:extLst>
                </a:blip>
              </a:buBlip>
            </a:pPr>
            <a:r>
              <a:rPr lang="zh-CN" altLang="en-US" sz="1600"/>
              <a:t>稳频激光系统</a:t>
            </a:r>
          </a:p>
          <a:p>
            <a:pPr>
              <a:lnSpc>
                <a:spcPct val="150000"/>
              </a:lnSpc>
              <a:buBlip>
                <a:blip r:embed="rId4">
                  <a:extLst>
                    <a:ext uri="{96DAC541-7B7A-43D3-8B79-37D633B846F1}">
                      <asvg:svgBlip xmlns:asvg="http://schemas.microsoft.com/office/drawing/2016/SVG/main" xmlns="" r:embed="rId5"/>
                    </a:ext>
                  </a:extLst>
                </a:blip>
              </a:buBlip>
            </a:pPr>
            <a:r>
              <a:rPr lang="zh-CN" altLang="en-US" sz="1600"/>
              <a:t>外腔半导体激光器</a:t>
            </a:r>
          </a:p>
          <a:p>
            <a:pPr>
              <a:lnSpc>
                <a:spcPct val="150000"/>
              </a:lnSpc>
              <a:buBlip>
                <a:blip r:embed="rId4">
                  <a:extLst>
                    <a:ext uri="{96DAC541-7B7A-43D3-8B79-37D633B846F1}">
                      <asvg:svgBlip xmlns:asvg="http://schemas.microsoft.com/office/drawing/2016/SVG/main" xmlns="" r:embed="rId5"/>
                    </a:ext>
                  </a:extLst>
                </a:blip>
              </a:buBlip>
            </a:pPr>
            <a:r>
              <a:rPr lang="zh-CN" altLang="en-US" sz="1600"/>
              <a:t>半导体激光放大器</a:t>
            </a:r>
          </a:p>
          <a:p>
            <a:pPr>
              <a:lnSpc>
                <a:spcPct val="150000"/>
              </a:lnSpc>
              <a:buBlip>
                <a:blip r:embed="rId4">
                  <a:extLst>
                    <a:ext uri="{96DAC541-7B7A-43D3-8B79-37D633B846F1}">
                      <asvg:svgBlip xmlns:asvg="http://schemas.microsoft.com/office/drawing/2016/SVG/main" xmlns="" r:embed="rId5"/>
                    </a:ext>
                  </a:extLst>
                </a:blip>
              </a:buBlip>
            </a:pPr>
            <a:r>
              <a:rPr lang="zh-CN" altLang="en-US" sz="1600"/>
              <a:t>半导体激光控制系统</a:t>
            </a:r>
          </a:p>
          <a:p>
            <a:pPr>
              <a:lnSpc>
                <a:spcPct val="150000"/>
              </a:lnSpc>
              <a:buBlip>
                <a:blip r:embed="rId4">
                  <a:extLst>
                    <a:ext uri="{96DAC541-7B7A-43D3-8B79-37D633B846F1}">
                      <asvg:svgBlip xmlns:asvg="http://schemas.microsoft.com/office/drawing/2016/SVG/main" xmlns="" r:embed="rId5"/>
                    </a:ext>
                  </a:extLst>
                </a:blip>
              </a:buBlip>
            </a:pPr>
            <a:r>
              <a:rPr lang="en-US" altLang="zh-CN" sz="1600"/>
              <a:t>......</a:t>
            </a:r>
          </a:p>
        </p:txBody>
      </p:sp>
      <p:pic>
        <p:nvPicPr>
          <p:cNvPr id="23" name="图片 22"/>
          <p:cNvPicPr>
            <a:picLocks noChangeAspect="1"/>
          </p:cNvPicPr>
          <p:nvPr/>
        </p:nvPicPr>
        <p:blipFill>
          <a:blip r:embed="rId6" cstate="print"/>
          <a:stretch>
            <a:fillRect/>
          </a:stretch>
        </p:blipFill>
        <p:spPr>
          <a:xfrm>
            <a:off x="6322060" y="4835525"/>
            <a:ext cx="3504565" cy="1136015"/>
          </a:xfrm>
          <a:prstGeom prst="rect">
            <a:avLst/>
          </a:prstGeom>
        </p:spPr>
      </p:pic>
      <p:pic>
        <p:nvPicPr>
          <p:cNvPr id="24" name="图片 23"/>
          <p:cNvPicPr>
            <a:picLocks noChangeAspect="1"/>
          </p:cNvPicPr>
          <p:nvPr/>
        </p:nvPicPr>
        <p:blipFill>
          <a:blip r:embed="rId7" cstate="print"/>
          <a:stretch>
            <a:fillRect/>
          </a:stretch>
        </p:blipFill>
        <p:spPr>
          <a:xfrm>
            <a:off x="9499600" y="5209540"/>
            <a:ext cx="2692400" cy="1587500"/>
          </a:xfrm>
          <a:prstGeom prst="rect">
            <a:avLst/>
          </a:prstGeom>
        </p:spPr>
      </p:pic>
      <p:pic>
        <p:nvPicPr>
          <p:cNvPr id="25" name="图片 24"/>
          <p:cNvPicPr>
            <a:picLocks noChangeAspect="1"/>
          </p:cNvPicPr>
          <p:nvPr/>
        </p:nvPicPr>
        <p:blipFill>
          <a:blip r:embed="rId8"/>
          <a:stretch>
            <a:fillRect/>
          </a:stretch>
        </p:blipFill>
        <p:spPr>
          <a:xfrm>
            <a:off x="6738620" y="5790565"/>
            <a:ext cx="1930400" cy="1047750"/>
          </a:xfrm>
          <a:prstGeom prst="rect">
            <a:avLst/>
          </a:prstGeom>
        </p:spPr>
      </p:pic>
      <p:sp>
        <p:nvSpPr>
          <p:cNvPr id="4" name="矩形 3"/>
          <p:cNvSpPr/>
          <p:nvPr/>
        </p:nvSpPr>
        <p:spPr>
          <a:xfrm>
            <a:off x="4808220" y="13970"/>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4850130" y="59055"/>
            <a:ext cx="200342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sym typeface="+mn-ea"/>
              </a:rPr>
              <a:t>产品介绍</a:t>
            </a:r>
            <a:endParaRPr lang="zh-CN" altLang="en-US" sz="2000">
              <a:solidFill>
                <a:schemeClr val="bg1"/>
              </a:solidFill>
              <a:latin typeface="+mj-ea"/>
              <a:ea typeface="+mj-ea"/>
              <a:cs typeface="汉仪晓波花月圆W" panose="00020600040101010101" charset="-122"/>
            </a:endParaRPr>
          </a:p>
          <a:p>
            <a:pPr algn="l"/>
            <a:r>
              <a:rPr lang="zh-CN" altLang="en-US" sz="12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Product introduction</a:t>
            </a:r>
          </a:p>
        </p:txBody>
      </p:sp>
      <p:pic>
        <p:nvPicPr>
          <p:cNvPr id="12" name="图片 11"/>
          <p:cNvPicPr>
            <a:picLocks noChangeAspect="1"/>
          </p:cNvPicPr>
          <p:nvPr/>
        </p:nvPicPr>
        <p:blipFill rotWithShape="1">
          <a:blip r:embed="rId9" cstate="print">
            <a:extLst>
              <a:ext uri="{28A0092B-C50C-407E-A947-70E740481C1C}">
                <a14:useLocalDpi xmlns:a14="http://schemas.microsoft.com/office/drawing/2010/main" xmlns="" val="0"/>
              </a:ext>
            </a:extLst>
          </a:blip>
          <a:srcRect t="31466" r="7202" b="32272"/>
          <a:stretch>
            <a:fillRect/>
          </a:stretch>
        </p:blipFill>
        <p:spPr>
          <a:xfrm>
            <a:off x="-189230" y="-31115"/>
            <a:ext cx="3731260" cy="7289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等腰三角形 2"/>
          <p:cNvSpPr/>
          <p:nvPr/>
        </p:nvSpPr>
        <p:spPr>
          <a:xfrm rot="16200000" flipH="1">
            <a:off x="9284335" y="4723765"/>
            <a:ext cx="3881120" cy="1936115"/>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5400000">
            <a:off x="-2098675" y="2887345"/>
            <a:ext cx="8350885" cy="4165600"/>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菱形 17"/>
          <p:cNvSpPr/>
          <p:nvPr/>
        </p:nvSpPr>
        <p:spPr>
          <a:xfrm>
            <a:off x="7402195" y="476885"/>
            <a:ext cx="318135" cy="318135"/>
          </a:xfrm>
          <a:prstGeom prst="diamond">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a:stCxn id="18" idx="2"/>
            <a:endCxn id="23" idx="0"/>
          </p:cNvCxnSpPr>
          <p:nvPr>
            <p:custDataLst>
              <p:tags r:id="rId1"/>
            </p:custDataLst>
          </p:nvPr>
        </p:nvCxnSpPr>
        <p:spPr>
          <a:xfrm>
            <a:off x="7826168" y="795020"/>
            <a:ext cx="736" cy="585656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 name="菱形 22"/>
          <p:cNvSpPr/>
          <p:nvPr>
            <p:custDataLst>
              <p:tags r:id="rId2"/>
            </p:custDataLst>
          </p:nvPr>
        </p:nvSpPr>
        <p:spPr>
          <a:xfrm>
            <a:off x="7402830" y="5846445"/>
            <a:ext cx="318135" cy="318135"/>
          </a:xfrm>
          <a:prstGeom prst="diamond">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3155950" y="826770"/>
            <a:ext cx="1654810" cy="983615"/>
          </a:xfrm>
          <a:prstGeom prst="rect">
            <a:avLst/>
          </a:prstGeom>
          <a:noFill/>
        </p:spPr>
        <p:txBody>
          <a:bodyPr wrap="square" rtlCol="0">
            <a:spAutoFit/>
          </a:bodyPr>
          <a:lstStyle/>
          <a:p>
            <a:pPr algn="l">
              <a:lnSpc>
                <a:spcPct val="100000"/>
              </a:lnSpc>
            </a:pPr>
            <a:r>
              <a:rPr lang="zh-CN" sz="4000">
                <a:solidFill>
                  <a:schemeClr val="tx1"/>
                </a:solidFill>
                <a:latin typeface="汉仪晓波花月圆W" panose="00020600040101010101" charset="-122"/>
                <a:ea typeface="汉仪晓波花月圆W" panose="00020600040101010101" charset="-122"/>
                <a:cs typeface="汉仪晓波花月圆W" panose="00020600040101010101" charset="-122"/>
              </a:rPr>
              <a:t>目录</a:t>
            </a:r>
            <a:endParaRPr lang="zh-CN" sz="3600" b="1">
              <a:solidFill>
                <a:schemeClr val="tx1"/>
              </a:solidFill>
              <a:latin typeface="汉仪晓波花月圆W" panose="00020600040101010101" charset="-122"/>
              <a:ea typeface="汉仪晓波花月圆W" panose="00020600040101010101" charset="-122"/>
              <a:cs typeface="汉仪晓波花月圆W" panose="00020600040101010101" charset="-122"/>
            </a:endParaRPr>
          </a:p>
          <a:p>
            <a:pPr algn="l">
              <a:lnSpc>
                <a:spcPct val="100000"/>
              </a:lnSpc>
            </a:pPr>
            <a:r>
              <a:rPr lang="zh-CN" altLang="en-US">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C</a:t>
            </a:r>
            <a:r>
              <a:rPr lang="en-US" altLang="zh-CN">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ATALO</a:t>
            </a:r>
            <a:r>
              <a:rPr lang="en-US" altLang="zh-CN">
                <a:solidFill>
                  <a:schemeClr val="tx1"/>
                </a:solidFill>
                <a:latin typeface="汉仪晓波花月圆W" panose="00020600040101010101" charset="-122"/>
                <a:ea typeface="汉仪晓波花月圆W" panose="00020600040101010101" charset="-122"/>
                <a:cs typeface="汉仪长美黑简" panose="02010600000101010101" charset="-122"/>
                <a:sym typeface="+mn-ea"/>
              </a:rPr>
              <a:t>G</a:t>
            </a:r>
          </a:p>
        </p:txBody>
      </p:sp>
      <p:sp>
        <p:nvSpPr>
          <p:cNvPr id="24" name="文本框 23"/>
          <p:cNvSpPr txBox="1"/>
          <p:nvPr>
            <p:custDataLst>
              <p:tags r:id="rId3"/>
            </p:custDataLst>
          </p:nvPr>
        </p:nvSpPr>
        <p:spPr>
          <a:xfrm>
            <a:off x="6570980" y="1010285"/>
            <a:ext cx="1149350" cy="367665"/>
          </a:xfrm>
          <a:prstGeom prst="rect">
            <a:avLst/>
          </a:prstGeom>
          <a:noFill/>
        </p:spPr>
        <p:txBody>
          <a:bodyPr wrap="square" rtlCol="0" anchor="t">
            <a:noAutofit/>
          </a:bodyPr>
          <a:lstStyle/>
          <a:p>
            <a:pPr algn="r"/>
            <a:r>
              <a:rPr lang="en-US" altLang="zh-CN" sz="36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01</a:t>
            </a:r>
          </a:p>
        </p:txBody>
      </p:sp>
      <p:sp>
        <p:nvSpPr>
          <p:cNvPr id="25" name="文本框 24"/>
          <p:cNvSpPr txBox="1"/>
          <p:nvPr>
            <p:custDataLst>
              <p:tags r:id="rId4"/>
            </p:custDataLst>
          </p:nvPr>
        </p:nvSpPr>
        <p:spPr>
          <a:xfrm>
            <a:off x="8010221" y="1158709"/>
            <a:ext cx="2296981" cy="553085"/>
          </a:xfrm>
          <a:prstGeom prst="rect">
            <a:avLst/>
          </a:prstGeom>
          <a:noFill/>
        </p:spPr>
        <p:txBody>
          <a:bodyPr wrap="square" rtlCol="0">
            <a:spAutoFit/>
          </a:bodyPr>
          <a:lstStyle/>
          <a:p>
            <a:pPr algn="l"/>
            <a:r>
              <a:rPr lang="zh-CN" altLang="en-US" sz="2000">
                <a:solidFill>
                  <a:schemeClr val="tx1"/>
                </a:solidFill>
                <a:latin typeface="+mj-ea"/>
                <a:ea typeface="+mj-ea"/>
                <a:cs typeface="汉仪晓波花月圆W" panose="00020600040101010101" charset="-122"/>
              </a:rPr>
              <a:t>企业简介</a:t>
            </a:r>
            <a:endParaRPr lang="zh-CN" altLang="en-US" sz="1200">
              <a:solidFill>
                <a:schemeClr val="tx1"/>
              </a:solidFill>
              <a:latin typeface="+mj-ea"/>
              <a:ea typeface="+mj-ea"/>
              <a:cs typeface="汉仪晓波花月圆W" panose="00020600040101010101" charset="-122"/>
            </a:endParaRPr>
          </a:p>
          <a:p>
            <a:pPr algn="l"/>
            <a:r>
              <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rPr>
              <a:t>Company profile</a:t>
            </a:r>
          </a:p>
        </p:txBody>
      </p:sp>
      <p:sp>
        <p:nvSpPr>
          <p:cNvPr id="27" name="文本框 26"/>
          <p:cNvSpPr txBox="1"/>
          <p:nvPr>
            <p:custDataLst>
              <p:tags r:id="rId5"/>
            </p:custDataLst>
          </p:nvPr>
        </p:nvSpPr>
        <p:spPr>
          <a:xfrm>
            <a:off x="8054671" y="1850735"/>
            <a:ext cx="1139656" cy="645160"/>
          </a:xfrm>
          <a:prstGeom prst="rect">
            <a:avLst/>
          </a:prstGeom>
          <a:noFill/>
        </p:spPr>
        <p:txBody>
          <a:bodyPr wrap="square" rtlCol="0" anchor="t">
            <a:spAutoFit/>
          </a:bodyPr>
          <a:lstStyle/>
          <a:p>
            <a:pPr algn="l"/>
            <a:r>
              <a:rPr lang="en-US" altLang="zh-CN" sz="36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02</a:t>
            </a:r>
          </a:p>
        </p:txBody>
      </p:sp>
      <p:sp>
        <p:nvSpPr>
          <p:cNvPr id="28" name="文本框 27"/>
          <p:cNvSpPr txBox="1"/>
          <p:nvPr>
            <p:custDataLst>
              <p:tags r:id="rId6"/>
            </p:custDataLst>
          </p:nvPr>
        </p:nvSpPr>
        <p:spPr>
          <a:xfrm>
            <a:off x="7932748" y="2635079"/>
            <a:ext cx="2296981" cy="553085"/>
          </a:xfrm>
          <a:prstGeom prst="rect">
            <a:avLst/>
          </a:prstGeom>
          <a:noFill/>
        </p:spPr>
        <p:txBody>
          <a:bodyPr wrap="square" rtlCol="0">
            <a:spAutoFit/>
          </a:bodyPr>
          <a:lstStyle/>
          <a:p>
            <a:pPr algn="l"/>
            <a:r>
              <a:rPr lang="zh-CN" altLang="en-US" sz="2000">
                <a:solidFill>
                  <a:schemeClr val="tx1"/>
                </a:solidFill>
                <a:latin typeface="微软雅黑" panose="020B0503020204020204" charset="-122"/>
                <a:ea typeface="微软雅黑" panose="020B0503020204020204" charset="-122"/>
                <a:cs typeface="汉仪晓波花月圆W" panose="00020600040101010101" charset="-122"/>
              </a:rPr>
              <a:t>业务范围</a:t>
            </a:r>
            <a:endParaRPr lang="zh-CN" altLang="en-US" sz="1400">
              <a:solidFill>
                <a:schemeClr val="tx1"/>
              </a:solidFill>
              <a:latin typeface="微软雅黑" panose="020B0503020204020204" charset="-122"/>
              <a:ea typeface="微软雅黑" panose="020B0503020204020204" charset="-122"/>
              <a:cs typeface="汉仪晓波花月圆W" panose="00020600040101010101" charset="-122"/>
            </a:endParaRPr>
          </a:p>
          <a:p>
            <a:pPr algn="l"/>
            <a:r>
              <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rPr>
              <a:t>Scope of business</a:t>
            </a:r>
          </a:p>
        </p:txBody>
      </p:sp>
      <p:sp>
        <p:nvSpPr>
          <p:cNvPr id="30" name="文本框 29"/>
          <p:cNvSpPr txBox="1"/>
          <p:nvPr>
            <p:custDataLst>
              <p:tags r:id="rId7"/>
            </p:custDataLst>
          </p:nvPr>
        </p:nvSpPr>
        <p:spPr>
          <a:xfrm>
            <a:off x="6502358" y="2568332"/>
            <a:ext cx="1139656" cy="645160"/>
          </a:xfrm>
          <a:prstGeom prst="rect">
            <a:avLst/>
          </a:prstGeom>
          <a:noFill/>
        </p:spPr>
        <p:txBody>
          <a:bodyPr wrap="square" rtlCol="0" anchor="t">
            <a:spAutoFit/>
          </a:bodyPr>
          <a:lstStyle/>
          <a:p>
            <a:pPr algn="r"/>
            <a:r>
              <a:rPr lang="en-US" altLang="zh-CN" sz="36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03</a:t>
            </a:r>
          </a:p>
        </p:txBody>
      </p:sp>
      <p:sp>
        <p:nvSpPr>
          <p:cNvPr id="33" name="文本框 32"/>
          <p:cNvSpPr txBox="1"/>
          <p:nvPr>
            <p:custDataLst>
              <p:tags r:id="rId8"/>
            </p:custDataLst>
          </p:nvPr>
        </p:nvSpPr>
        <p:spPr>
          <a:xfrm>
            <a:off x="5423618" y="3604716"/>
            <a:ext cx="2296981" cy="553085"/>
          </a:xfrm>
          <a:prstGeom prst="rect">
            <a:avLst/>
          </a:prstGeom>
          <a:noFill/>
        </p:spPr>
        <p:txBody>
          <a:bodyPr wrap="square" rtlCol="0">
            <a:spAutoFit/>
          </a:bodyPr>
          <a:lstStyle/>
          <a:p>
            <a:pPr algn="r"/>
            <a:r>
              <a:rPr lang="zh-CN" altLang="en-US" sz="2000">
                <a:solidFill>
                  <a:schemeClr val="tx1"/>
                </a:solidFill>
                <a:latin typeface="微软雅黑" panose="020B0503020204020204" charset="-122"/>
                <a:ea typeface="微软雅黑" panose="020B0503020204020204" charset="-122"/>
                <a:cs typeface="汉仪晓波花月圆W" panose="00020600040101010101" charset="-122"/>
              </a:rPr>
              <a:t>产品介绍</a:t>
            </a:r>
            <a:endParaRPr lang="zh-CN" altLang="en-US" sz="1400">
              <a:solidFill>
                <a:schemeClr val="tx1"/>
              </a:solidFill>
              <a:latin typeface="汉仪晓波花月圆W" panose="00020600040101010101" charset="-122"/>
              <a:ea typeface="汉仪晓波花月圆W" panose="00020600040101010101" charset="-122"/>
              <a:cs typeface="汉仪晓波花月圆W" panose="00020600040101010101" charset="-122"/>
            </a:endParaRPr>
          </a:p>
          <a:p>
            <a:pPr algn="r"/>
            <a:r>
              <a:rPr lang="zh-CN" altLang="en-US" sz="1000">
                <a:solidFill>
                  <a:schemeClr val="tx1"/>
                </a:solidFill>
                <a:latin typeface="汉仪晓波花月圆W" panose="00020600040101010101" charset="-122"/>
                <a:ea typeface="汉仪晓波花月圆W" panose="00020600040101010101" charset="-122"/>
                <a:cs typeface="汉仪晓波花月圆W" panose="00020600040101010101" charset="-122"/>
              </a:rPr>
              <a:t>Product introduction</a:t>
            </a:r>
          </a:p>
        </p:txBody>
      </p:sp>
      <p:sp>
        <p:nvSpPr>
          <p:cNvPr id="35" name="文本框 34"/>
          <p:cNvSpPr txBox="1"/>
          <p:nvPr>
            <p:custDataLst>
              <p:tags r:id="rId9"/>
            </p:custDataLst>
          </p:nvPr>
        </p:nvSpPr>
        <p:spPr>
          <a:xfrm>
            <a:off x="8010322" y="3465672"/>
            <a:ext cx="1139656" cy="645160"/>
          </a:xfrm>
          <a:prstGeom prst="rect">
            <a:avLst/>
          </a:prstGeom>
          <a:noFill/>
        </p:spPr>
        <p:txBody>
          <a:bodyPr wrap="square" rtlCol="0" anchor="t">
            <a:spAutoFit/>
          </a:bodyPr>
          <a:lstStyle/>
          <a:p>
            <a:pPr algn="l"/>
            <a:r>
              <a:rPr lang="en-US" altLang="zh-CN" sz="36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04</a:t>
            </a:r>
          </a:p>
        </p:txBody>
      </p:sp>
      <p:sp>
        <p:nvSpPr>
          <p:cNvPr id="38" name="文本框 37"/>
          <p:cNvSpPr txBox="1"/>
          <p:nvPr>
            <p:custDataLst>
              <p:tags r:id="rId10"/>
            </p:custDataLst>
          </p:nvPr>
        </p:nvSpPr>
        <p:spPr>
          <a:xfrm>
            <a:off x="5300684" y="1951926"/>
            <a:ext cx="2297717" cy="553085"/>
          </a:xfrm>
          <a:prstGeom prst="rect">
            <a:avLst/>
          </a:prstGeom>
          <a:noFill/>
        </p:spPr>
        <p:txBody>
          <a:bodyPr wrap="square" rtlCol="0">
            <a:spAutoFit/>
          </a:bodyPr>
          <a:lstStyle/>
          <a:p>
            <a:pPr algn="r"/>
            <a:r>
              <a:rPr lang="zh-CN" altLang="en-US" sz="2000">
                <a:solidFill>
                  <a:schemeClr val="tx1"/>
                </a:solidFill>
                <a:latin typeface="+mj-ea"/>
                <a:ea typeface="+mj-ea"/>
                <a:cs typeface="汉仪晓波花月圆W" panose="00020600040101010101" charset="-122"/>
              </a:rPr>
              <a:t>多谱团队</a:t>
            </a:r>
            <a:endParaRPr lang="zh-CN" altLang="en-US" sz="1400">
              <a:solidFill>
                <a:schemeClr val="tx1"/>
              </a:solidFill>
              <a:latin typeface="+mj-ea"/>
              <a:ea typeface="+mj-ea"/>
              <a:cs typeface="汉仪晓波花月圆W" panose="00020600040101010101" charset="-122"/>
            </a:endParaRPr>
          </a:p>
          <a:p>
            <a:pPr algn="r"/>
            <a:r>
              <a:rPr lang="en-US" altLang="zh-CN" sz="10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Dospectrum Team</a:t>
            </a:r>
          </a:p>
        </p:txBody>
      </p:sp>
      <p:sp>
        <p:nvSpPr>
          <p:cNvPr id="2" name="文本框 1"/>
          <p:cNvSpPr txBox="1"/>
          <p:nvPr>
            <p:custDataLst>
              <p:tags r:id="rId11"/>
            </p:custDataLst>
          </p:nvPr>
        </p:nvSpPr>
        <p:spPr>
          <a:xfrm>
            <a:off x="6502993" y="4339982"/>
            <a:ext cx="1139656" cy="645160"/>
          </a:xfrm>
          <a:prstGeom prst="rect">
            <a:avLst/>
          </a:prstGeom>
          <a:noFill/>
        </p:spPr>
        <p:txBody>
          <a:bodyPr wrap="square" rtlCol="0" anchor="t">
            <a:spAutoFit/>
          </a:bodyPr>
          <a:lstStyle/>
          <a:p>
            <a:pPr algn="r"/>
            <a:r>
              <a:rPr lang="en-US" altLang="zh-CN" sz="36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05</a:t>
            </a:r>
          </a:p>
        </p:txBody>
      </p:sp>
      <p:sp>
        <p:nvSpPr>
          <p:cNvPr id="4" name="文本框 3"/>
          <p:cNvSpPr txBox="1"/>
          <p:nvPr>
            <p:custDataLst>
              <p:tags r:id="rId12"/>
            </p:custDataLst>
          </p:nvPr>
        </p:nvSpPr>
        <p:spPr>
          <a:xfrm>
            <a:off x="7987358" y="4371169"/>
            <a:ext cx="2296981" cy="553085"/>
          </a:xfrm>
          <a:prstGeom prst="rect">
            <a:avLst/>
          </a:prstGeom>
          <a:noFill/>
        </p:spPr>
        <p:txBody>
          <a:bodyPr wrap="square" rtlCol="0">
            <a:spAutoFit/>
          </a:bodyPr>
          <a:lstStyle/>
          <a:p>
            <a:pPr algn="l"/>
            <a:r>
              <a:rPr lang="zh-CN" altLang="en-US" sz="2000">
                <a:solidFill>
                  <a:schemeClr val="tx1"/>
                </a:solidFill>
                <a:latin typeface="微软雅黑" panose="020B0503020204020204" charset="-122"/>
                <a:ea typeface="微软雅黑" panose="020B0503020204020204" charset="-122"/>
                <a:cs typeface="汉仪晓波花月圆W" panose="00020600040101010101" charset="-122"/>
              </a:rPr>
              <a:t>营销与推广</a:t>
            </a:r>
          </a:p>
          <a:p>
            <a:pPr algn="l"/>
            <a:r>
              <a:rPr lang="en-US" altLang="zh-CN" sz="1000">
                <a:solidFill>
                  <a:schemeClr val="tx1"/>
                </a:solidFill>
                <a:latin typeface="汉仪晓波花月圆W" panose="00020600040101010101" charset="-122"/>
                <a:ea typeface="汉仪晓波花月圆W" panose="00020600040101010101" charset="-122"/>
                <a:cs typeface="汉仪晓波花月圆W" panose="00020600040101010101" charset="-122"/>
              </a:rPr>
              <a:t>Marketong and promotion</a:t>
            </a:r>
          </a:p>
        </p:txBody>
      </p:sp>
      <p:sp>
        <p:nvSpPr>
          <p:cNvPr id="5" name="文本框 4"/>
          <p:cNvSpPr txBox="1"/>
          <p:nvPr>
            <p:custDataLst>
              <p:tags r:id="rId13"/>
            </p:custDataLst>
          </p:nvPr>
        </p:nvSpPr>
        <p:spPr>
          <a:xfrm>
            <a:off x="8010322" y="5080477"/>
            <a:ext cx="1139656" cy="645160"/>
          </a:xfrm>
          <a:prstGeom prst="rect">
            <a:avLst/>
          </a:prstGeom>
          <a:noFill/>
        </p:spPr>
        <p:txBody>
          <a:bodyPr wrap="square" rtlCol="0" anchor="t">
            <a:spAutoFit/>
          </a:bodyPr>
          <a:lstStyle/>
          <a:p>
            <a:pPr algn="l"/>
            <a:r>
              <a:rPr lang="en-US" altLang="zh-CN" sz="36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06</a:t>
            </a:r>
          </a:p>
        </p:txBody>
      </p:sp>
      <p:sp>
        <p:nvSpPr>
          <p:cNvPr id="6" name="文本框 5"/>
          <p:cNvSpPr txBox="1"/>
          <p:nvPr>
            <p:custDataLst>
              <p:tags r:id="rId14"/>
            </p:custDataLst>
          </p:nvPr>
        </p:nvSpPr>
        <p:spPr>
          <a:xfrm>
            <a:off x="5423618" y="5123001"/>
            <a:ext cx="2296981" cy="553085"/>
          </a:xfrm>
          <a:prstGeom prst="rect">
            <a:avLst/>
          </a:prstGeom>
          <a:noFill/>
        </p:spPr>
        <p:txBody>
          <a:bodyPr wrap="square" rtlCol="0">
            <a:spAutoFit/>
          </a:bodyPr>
          <a:lstStyle/>
          <a:p>
            <a:pPr algn="r"/>
            <a:r>
              <a:rPr lang="zh-CN" altLang="en-US" sz="2000">
                <a:solidFill>
                  <a:schemeClr val="tx1"/>
                </a:solidFill>
                <a:latin typeface="微软雅黑" panose="020B0503020204020204" charset="-122"/>
                <a:ea typeface="微软雅黑" panose="020B0503020204020204" charset="-122"/>
                <a:cs typeface="汉仪晓波花月圆W" panose="00020600040101010101" charset="-122"/>
              </a:rPr>
              <a:t>结语</a:t>
            </a:r>
            <a:endParaRPr lang="zh-CN" altLang="en-US" sz="1400">
              <a:solidFill>
                <a:schemeClr val="tx1"/>
              </a:solidFill>
              <a:latin typeface="汉仪晓波花月圆W" panose="00020600040101010101" charset="-122"/>
              <a:ea typeface="汉仪晓波花月圆W" panose="00020600040101010101" charset="-122"/>
              <a:cs typeface="汉仪晓波花月圆W" panose="00020600040101010101" charset="-122"/>
            </a:endParaRPr>
          </a:p>
          <a:p>
            <a:pPr algn="r"/>
            <a:r>
              <a:rPr lang="en-US" altLang="zh-CN" sz="1000">
                <a:solidFill>
                  <a:schemeClr val="tx1"/>
                </a:solidFill>
                <a:latin typeface="汉仪晓波花月圆W" panose="00020600040101010101" charset="-122"/>
                <a:ea typeface="汉仪晓波花月圆W" panose="00020600040101010101" charset="-122"/>
                <a:cs typeface="汉仪晓波花月圆W" panose="00020600040101010101" charset="-122"/>
              </a:rPr>
              <a:t>Conclution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0" y="635"/>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流程图: 终止 1"/>
          <p:cNvSpPr/>
          <p:nvPr/>
        </p:nvSpPr>
        <p:spPr>
          <a:xfrm>
            <a:off x="481965" y="3429000"/>
            <a:ext cx="1686560" cy="581025"/>
          </a:xfrm>
          <a:prstGeom prst="flowChartTerminator">
            <a:avLst/>
          </a:prstGeom>
          <a:solidFill>
            <a:srgbClr val="A6231B"/>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a:t>核心产品</a:t>
            </a:r>
          </a:p>
        </p:txBody>
      </p:sp>
      <p:sp>
        <p:nvSpPr>
          <p:cNvPr id="5" name="流程图: 终止 4"/>
          <p:cNvSpPr/>
          <p:nvPr/>
        </p:nvSpPr>
        <p:spPr>
          <a:xfrm>
            <a:off x="519430" y="5209540"/>
            <a:ext cx="1686560" cy="581025"/>
          </a:xfrm>
          <a:prstGeom prst="flowChartTerminator">
            <a:avLst/>
          </a:prstGeom>
          <a:solidFill>
            <a:srgbClr val="262626"/>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a:t>衍生产品</a:t>
            </a:r>
          </a:p>
        </p:txBody>
      </p:sp>
      <p:sp>
        <p:nvSpPr>
          <p:cNvPr id="9" name="减号 8"/>
          <p:cNvSpPr/>
          <p:nvPr/>
        </p:nvSpPr>
        <p:spPr>
          <a:xfrm>
            <a:off x="1184275" y="2541905"/>
            <a:ext cx="11264265" cy="191770"/>
          </a:xfrm>
          <a:prstGeom prst="mathMinus">
            <a:avLst/>
          </a:prstGeom>
          <a:solidFill>
            <a:srgbClr val="A6231B"/>
          </a:solidFill>
          <a:ln>
            <a:solidFill>
              <a:srgbClr val="A6231B"/>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3498850" y="2052955"/>
            <a:ext cx="4064000" cy="521970"/>
          </a:xfrm>
          <a:prstGeom prst="rect">
            <a:avLst/>
          </a:prstGeom>
          <a:noFill/>
        </p:spPr>
        <p:txBody>
          <a:bodyPr wrap="square" rtlCol="0">
            <a:spAutoFit/>
          </a:bodyPr>
          <a:lstStyle/>
          <a:p>
            <a:r>
              <a:rPr lang="zh-CN" altLang="en-US" sz="2800"/>
              <a:t>其他产品</a:t>
            </a:r>
          </a:p>
        </p:txBody>
      </p:sp>
      <p:sp>
        <p:nvSpPr>
          <p:cNvPr id="11" name="流程图: 合并 10"/>
          <p:cNvSpPr/>
          <p:nvPr/>
        </p:nvSpPr>
        <p:spPr>
          <a:xfrm>
            <a:off x="2698115" y="2247900"/>
            <a:ext cx="273685" cy="333375"/>
          </a:xfrm>
          <a:prstGeom prst="flowChartMerge">
            <a:avLst/>
          </a:prstGeom>
          <a:solidFill>
            <a:srgbClr val="A6231B"/>
          </a:solidFill>
          <a:ln>
            <a:solidFill>
              <a:srgbClr val="A6231B"/>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4" name="直接连接符 13"/>
          <p:cNvCxnSpPr/>
          <p:nvPr/>
        </p:nvCxnSpPr>
        <p:spPr>
          <a:xfrm>
            <a:off x="93345" y="4834890"/>
            <a:ext cx="12098655" cy="0"/>
          </a:xfrm>
          <a:prstGeom prst="line">
            <a:avLst/>
          </a:prstGeom>
          <a:ln>
            <a:solidFill>
              <a:srgbClr val="A6231B"/>
            </a:solidFill>
          </a:ln>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2944495" y="2815590"/>
            <a:ext cx="8863330" cy="2306955"/>
          </a:xfrm>
          <a:prstGeom prst="rect">
            <a:avLst/>
          </a:prstGeom>
        </p:spPr>
        <p:txBody>
          <a:bodyPr wrap="square">
            <a:spAutoFit/>
          </a:bodyPr>
          <a:lstStyle/>
          <a:p>
            <a:pPr marL="285750" indent="-285750" algn="l">
              <a:lnSpc>
                <a:spcPct val="150000"/>
              </a:lnSpc>
              <a:spcBef>
                <a:spcPct val="0"/>
              </a:spcBef>
              <a:spcAft>
                <a:spcPct val="0"/>
              </a:spcAft>
              <a:buFont typeface="Wingdings" panose="05000000000000000000" charset="0"/>
              <a:buChar char="ü"/>
            </a:pPr>
            <a:r>
              <a:rPr lang="zh-CN" altLang="en-US" sz="1600" b="0" i="0">
                <a:solidFill>
                  <a:srgbClr val="A6231B"/>
                </a:solidFill>
                <a:latin typeface="+mn-ea"/>
                <a:cs typeface="+mn-ea"/>
              </a:rPr>
              <a:t>中红外宽波段光束质量分析仪：超宽感光范围（</a:t>
            </a:r>
            <a:r>
              <a:rPr lang="en-US" altLang="zh-CN" sz="1600" b="0" i="0">
                <a:solidFill>
                  <a:srgbClr val="A6231B"/>
                </a:solidFill>
                <a:latin typeface="+mn-ea"/>
                <a:cs typeface="+mn-ea"/>
              </a:rPr>
              <a:t>1.2~15um</a:t>
            </a:r>
            <a:r>
              <a:rPr lang="zh-CN" altLang="en-US" sz="1600" b="0" i="0">
                <a:solidFill>
                  <a:srgbClr val="A6231B"/>
                </a:solidFill>
                <a:latin typeface="+mn-ea"/>
                <a:cs typeface="+mn-ea"/>
              </a:rPr>
              <a:t>）、超大靶面（</a:t>
            </a:r>
            <a:r>
              <a:rPr lang="en-US" altLang="zh-CN" sz="1600" b="0" i="0">
                <a:solidFill>
                  <a:srgbClr val="A6231B"/>
                </a:solidFill>
                <a:latin typeface="+mn-ea"/>
                <a:cs typeface="+mn-ea"/>
              </a:rPr>
              <a:t>15.3*12.2mm</a:t>
            </a:r>
            <a:r>
              <a:rPr lang="zh-CN" altLang="en-US" sz="1600" b="0" i="0">
                <a:solidFill>
                  <a:srgbClr val="A6231B"/>
                </a:solidFill>
                <a:latin typeface="+mn-ea"/>
                <a:cs typeface="+mn-ea"/>
              </a:rPr>
              <a:t>）、超高分辨率（</a:t>
            </a:r>
            <a:r>
              <a:rPr lang="en-US" altLang="zh-CN" sz="1600" b="0" i="0">
                <a:solidFill>
                  <a:srgbClr val="A6231B"/>
                </a:solidFill>
                <a:latin typeface="+mn-ea"/>
                <a:cs typeface="+mn-ea"/>
              </a:rPr>
              <a:t>1280*1024mm</a:t>
            </a:r>
            <a:r>
              <a:rPr lang="zh-CN" altLang="en-US" sz="1600" b="0" i="0">
                <a:solidFill>
                  <a:srgbClr val="A6231B"/>
                </a:solidFill>
                <a:latin typeface="+mn-ea"/>
                <a:cs typeface="+mn-ea"/>
              </a:rPr>
              <a:t>）</a:t>
            </a:r>
          </a:p>
          <a:p>
            <a:pPr marL="285750" indent="-285750" algn="l">
              <a:lnSpc>
                <a:spcPct val="150000"/>
              </a:lnSpc>
              <a:spcBef>
                <a:spcPct val="0"/>
              </a:spcBef>
              <a:spcAft>
                <a:spcPct val="0"/>
              </a:spcAft>
              <a:buFont typeface="Wingdings" panose="05000000000000000000" charset="0"/>
              <a:buChar char="ü"/>
            </a:pPr>
            <a:r>
              <a:rPr lang="zh-CN" altLang="en-US" sz="1600" b="0" i="0">
                <a:solidFill>
                  <a:srgbClr val="A6231B"/>
                </a:solidFill>
                <a:latin typeface="+mn-ea"/>
                <a:cs typeface="+mn-ea"/>
              </a:rPr>
              <a:t>赫利奥特气池：超宽光谱范围（</a:t>
            </a:r>
            <a:r>
              <a:rPr lang="en-US" altLang="zh-CN" sz="1600" b="0" i="0">
                <a:solidFill>
                  <a:srgbClr val="A6231B"/>
                </a:solidFill>
                <a:latin typeface="+mn-ea"/>
                <a:cs typeface="+mn-ea"/>
              </a:rPr>
              <a:t>0.5~12um</a:t>
            </a:r>
            <a:r>
              <a:rPr lang="zh-CN" altLang="en-US" sz="1600" b="0" i="0">
                <a:solidFill>
                  <a:srgbClr val="A6231B"/>
                </a:solidFill>
                <a:latin typeface="+mn-ea"/>
                <a:cs typeface="+mn-ea"/>
              </a:rPr>
              <a:t>），轻量化设计</a:t>
            </a:r>
          </a:p>
          <a:p>
            <a:pPr marL="285750" indent="-285750" algn="l">
              <a:lnSpc>
                <a:spcPct val="150000"/>
              </a:lnSpc>
              <a:spcBef>
                <a:spcPct val="0"/>
              </a:spcBef>
              <a:spcAft>
                <a:spcPct val="0"/>
              </a:spcAft>
              <a:buFont typeface="Wingdings" panose="05000000000000000000" charset="0"/>
              <a:buChar char="ü"/>
            </a:pPr>
            <a:r>
              <a:rPr lang="en-US" altLang="zh-CN" sz="1600">
                <a:solidFill>
                  <a:srgbClr val="A6231B"/>
                </a:solidFill>
                <a:sym typeface="+mn-ea"/>
              </a:rPr>
              <a:t>PSD</a:t>
            </a:r>
            <a:r>
              <a:rPr lang="zh-CN" altLang="en-US" sz="1600">
                <a:solidFill>
                  <a:srgbClr val="A6231B"/>
                </a:solidFill>
                <a:sym typeface="+mn-ea"/>
              </a:rPr>
              <a:t>位置灵敏探测器</a:t>
            </a:r>
            <a:endParaRPr lang="zh-CN" altLang="en-US" sz="1600">
              <a:solidFill>
                <a:srgbClr val="A6231B"/>
              </a:solidFill>
            </a:endParaRPr>
          </a:p>
          <a:p>
            <a:pPr marL="285750" indent="-285750" algn="l">
              <a:lnSpc>
                <a:spcPct val="150000"/>
              </a:lnSpc>
              <a:spcBef>
                <a:spcPct val="0"/>
              </a:spcBef>
              <a:spcAft>
                <a:spcPct val="0"/>
              </a:spcAft>
              <a:buFont typeface="Wingdings" panose="05000000000000000000" charset="0"/>
              <a:buChar char="ü"/>
            </a:pPr>
            <a:endParaRPr lang="zh-CN" altLang="en-US" sz="1600" b="0" i="0">
              <a:solidFill>
                <a:srgbClr val="A6231B"/>
              </a:solidFill>
              <a:latin typeface="+mn-ea"/>
              <a:cs typeface="+mn-ea"/>
            </a:endParaRPr>
          </a:p>
          <a:p>
            <a:pPr marL="285750" indent="-285750" algn="l">
              <a:lnSpc>
                <a:spcPct val="150000"/>
              </a:lnSpc>
              <a:spcBef>
                <a:spcPct val="0"/>
              </a:spcBef>
              <a:spcAft>
                <a:spcPct val="0"/>
              </a:spcAft>
              <a:buFont typeface="Wingdings" panose="05000000000000000000" charset="0"/>
              <a:buChar char="ü"/>
            </a:pPr>
            <a:endParaRPr lang="zh-CN" altLang="en-US" sz="1600" b="0" i="0">
              <a:solidFill>
                <a:srgbClr val="A6231B"/>
              </a:solidFill>
              <a:latin typeface="+mn-ea"/>
              <a:cs typeface="+mn-ea"/>
            </a:endParaRPr>
          </a:p>
        </p:txBody>
      </p:sp>
      <p:sp>
        <p:nvSpPr>
          <p:cNvPr id="22" name="文本框 21" descr="7b0a202020202262756c6c6574223a20227b5c2263617465676f727949645c223a5c225c222c5c2274656d706c61746549645c223a32303233313638347d220a7d0a"/>
          <p:cNvSpPr txBox="1"/>
          <p:nvPr/>
        </p:nvSpPr>
        <p:spPr>
          <a:xfrm>
            <a:off x="3035935" y="4919980"/>
            <a:ext cx="4064000" cy="1568450"/>
          </a:xfrm>
          <a:prstGeom prst="rect">
            <a:avLst/>
          </a:prstGeom>
          <a:noFill/>
        </p:spPr>
        <p:txBody>
          <a:bodyPr wrap="square" rtlCol="0">
            <a:spAutoFit/>
          </a:bodyPr>
          <a:lstStyle/>
          <a:p>
            <a:pPr>
              <a:lnSpc>
                <a:spcPct val="150000"/>
              </a:lnSpc>
              <a:buBlip>
                <a:blip r:embed="rId3">
                  <a:extLst>
                    <a:ext uri="{96DAC541-7B7A-43D3-8B79-37D633B846F1}">
                      <asvg:svgBlip xmlns:asvg="http://schemas.microsoft.com/office/drawing/2016/SVG/main" xmlns="" r:embed="rId4"/>
                    </a:ext>
                  </a:extLst>
                </a:blip>
              </a:buBlip>
            </a:pPr>
            <a:r>
              <a:rPr lang="en-US" altLang="zh-CN" sz="1600"/>
              <a:t>PSD</a:t>
            </a:r>
            <a:r>
              <a:rPr lang="zh-CN" altLang="en-US" sz="1600"/>
              <a:t>信号采集与分析吸系统</a:t>
            </a:r>
          </a:p>
          <a:p>
            <a:pPr>
              <a:lnSpc>
                <a:spcPct val="150000"/>
              </a:lnSpc>
              <a:buBlip>
                <a:blip r:embed="rId3">
                  <a:extLst>
                    <a:ext uri="{96DAC541-7B7A-43D3-8B79-37D633B846F1}">
                      <asvg:svgBlip xmlns:asvg="http://schemas.microsoft.com/office/drawing/2016/SVG/main" xmlns="" r:embed="rId4"/>
                    </a:ext>
                  </a:extLst>
                </a:blip>
              </a:buBlip>
            </a:pPr>
            <a:r>
              <a:rPr lang="zh-CN" altLang="en-US" sz="1600"/>
              <a:t>嵌入式</a:t>
            </a:r>
            <a:r>
              <a:rPr lang="en-US" altLang="zh-CN" sz="1600"/>
              <a:t>TDLAS</a:t>
            </a:r>
            <a:r>
              <a:rPr lang="zh-CN" altLang="en-US" sz="1600"/>
              <a:t>测量单元</a:t>
            </a:r>
          </a:p>
          <a:p>
            <a:pPr>
              <a:lnSpc>
                <a:spcPct val="150000"/>
              </a:lnSpc>
              <a:buBlip>
                <a:blip r:embed="rId3">
                  <a:extLst>
                    <a:ext uri="{96DAC541-7B7A-43D3-8B79-37D633B846F1}">
                      <asvg:svgBlip xmlns:asvg="http://schemas.microsoft.com/office/drawing/2016/SVG/main" xmlns="" r:embed="rId4"/>
                    </a:ext>
                  </a:extLst>
                </a:blip>
              </a:buBlip>
            </a:pPr>
            <a:r>
              <a:rPr lang="zh-CN" altLang="en-US" sz="1600"/>
              <a:t>扫描式法布里</a:t>
            </a:r>
            <a:r>
              <a:rPr lang="en-US" altLang="zh-CN" sz="1600"/>
              <a:t>-</a:t>
            </a:r>
            <a:r>
              <a:rPr lang="zh-CN" altLang="en-US" sz="1600"/>
              <a:t>珀罗干涉仪</a:t>
            </a:r>
          </a:p>
          <a:p>
            <a:pPr>
              <a:lnSpc>
                <a:spcPct val="150000"/>
              </a:lnSpc>
              <a:buBlip>
                <a:blip r:embed="rId3">
                  <a:extLst>
                    <a:ext uri="{96DAC541-7B7A-43D3-8B79-37D633B846F1}">
                      <asvg:svgBlip xmlns:asvg="http://schemas.microsoft.com/office/drawing/2016/SVG/main" xmlns="" r:embed="rId4"/>
                    </a:ext>
                  </a:extLst>
                </a:blip>
              </a:buBlip>
            </a:pPr>
            <a:r>
              <a:rPr lang="en-US" altLang="zh-CN" sz="1600"/>
              <a:t>......</a:t>
            </a:r>
          </a:p>
        </p:txBody>
      </p:sp>
      <p:pic>
        <p:nvPicPr>
          <p:cNvPr id="4" name="图片 3"/>
          <p:cNvPicPr>
            <a:picLocks noChangeAspect="1"/>
          </p:cNvPicPr>
          <p:nvPr/>
        </p:nvPicPr>
        <p:blipFill>
          <a:blip r:embed="rId5"/>
          <a:srcRect l="29530" t="13802" r="18672" b="20232"/>
          <a:stretch>
            <a:fillRect/>
          </a:stretch>
        </p:blipFill>
        <p:spPr>
          <a:xfrm>
            <a:off x="10327640" y="847725"/>
            <a:ext cx="1740535" cy="1694180"/>
          </a:xfrm>
          <a:prstGeom prst="rect">
            <a:avLst/>
          </a:prstGeom>
        </p:spPr>
      </p:pic>
      <p:pic>
        <p:nvPicPr>
          <p:cNvPr id="8" name="图片 7"/>
          <p:cNvPicPr>
            <a:picLocks noChangeAspect="1"/>
          </p:cNvPicPr>
          <p:nvPr/>
        </p:nvPicPr>
        <p:blipFill>
          <a:blip r:embed="rId6"/>
          <a:stretch>
            <a:fillRect/>
          </a:stretch>
        </p:blipFill>
        <p:spPr>
          <a:xfrm>
            <a:off x="6895465" y="4734560"/>
            <a:ext cx="2722245" cy="2073910"/>
          </a:xfrm>
          <a:prstGeom prst="rect">
            <a:avLst/>
          </a:prstGeom>
        </p:spPr>
      </p:pic>
      <p:pic>
        <p:nvPicPr>
          <p:cNvPr id="12" name="图片 11"/>
          <p:cNvPicPr>
            <a:picLocks noChangeAspect="1"/>
          </p:cNvPicPr>
          <p:nvPr/>
        </p:nvPicPr>
        <p:blipFill>
          <a:blip r:embed="rId7" cstate="print"/>
          <a:stretch>
            <a:fillRect/>
          </a:stretch>
        </p:blipFill>
        <p:spPr>
          <a:xfrm>
            <a:off x="5427980" y="727075"/>
            <a:ext cx="2633980" cy="2012315"/>
          </a:xfrm>
          <a:prstGeom prst="rect">
            <a:avLst/>
          </a:prstGeom>
        </p:spPr>
      </p:pic>
      <p:pic>
        <p:nvPicPr>
          <p:cNvPr id="26" name="图片 25"/>
          <p:cNvPicPr>
            <a:picLocks noChangeAspect="1"/>
          </p:cNvPicPr>
          <p:nvPr/>
        </p:nvPicPr>
        <p:blipFill>
          <a:blip r:embed="rId8" cstate="print"/>
          <a:stretch>
            <a:fillRect/>
          </a:stretch>
        </p:blipFill>
        <p:spPr>
          <a:xfrm>
            <a:off x="7533640" y="1046480"/>
            <a:ext cx="2794000" cy="1637665"/>
          </a:xfrm>
          <a:prstGeom prst="rect">
            <a:avLst/>
          </a:prstGeom>
        </p:spPr>
      </p:pic>
      <p:pic>
        <p:nvPicPr>
          <p:cNvPr id="27" name="图片 26"/>
          <p:cNvPicPr>
            <a:picLocks noChangeAspect="1"/>
          </p:cNvPicPr>
          <p:nvPr/>
        </p:nvPicPr>
        <p:blipFill>
          <a:blip r:embed="rId9" cstate="print"/>
          <a:stretch>
            <a:fillRect/>
          </a:stretch>
        </p:blipFill>
        <p:spPr>
          <a:xfrm>
            <a:off x="9109710" y="4714240"/>
            <a:ext cx="2813685" cy="2143760"/>
          </a:xfrm>
          <a:prstGeom prst="rect">
            <a:avLst/>
          </a:prstGeom>
        </p:spPr>
      </p:pic>
      <p:sp>
        <p:nvSpPr>
          <p:cNvPr id="7" name="矩形 6"/>
          <p:cNvSpPr/>
          <p:nvPr/>
        </p:nvSpPr>
        <p:spPr>
          <a:xfrm>
            <a:off x="4808220" y="13970"/>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nvSpPr>
        <p:spPr>
          <a:xfrm>
            <a:off x="4850130" y="59055"/>
            <a:ext cx="200342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sym typeface="+mn-ea"/>
              </a:rPr>
              <a:t>产品介绍</a:t>
            </a:r>
            <a:endParaRPr lang="zh-CN" altLang="en-US" sz="2000">
              <a:solidFill>
                <a:schemeClr val="bg1"/>
              </a:solidFill>
              <a:latin typeface="+mj-ea"/>
              <a:ea typeface="+mj-ea"/>
              <a:cs typeface="汉仪晓波花月圆W" panose="00020600040101010101" charset="-122"/>
            </a:endParaRPr>
          </a:p>
          <a:p>
            <a:pPr algn="l"/>
            <a:r>
              <a:rPr lang="zh-CN" altLang="en-US" sz="12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Product introduction</a:t>
            </a:r>
          </a:p>
        </p:txBody>
      </p:sp>
      <p:pic>
        <p:nvPicPr>
          <p:cNvPr id="21" name="图片 20"/>
          <p:cNvPicPr>
            <a:picLocks noChangeAspect="1"/>
          </p:cNvPicPr>
          <p:nvPr/>
        </p:nvPicPr>
        <p:blipFill rotWithShape="1">
          <a:blip r:embed="rId10" cstate="print">
            <a:extLst>
              <a:ext uri="{28A0092B-C50C-407E-A947-70E740481C1C}">
                <a14:useLocalDpi xmlns:a14="http://schemas.microsoft.com/office/drawing/2010/main" xmlns="" val="0"/>
              </a:ext>
            </a:extLst>
          </a:blip>
          <a:srcRect t="31466" r="7202" b="32272"/>
          <a:stretch>
            <a:fillRect/>
          </a:stretch>
        </p:blipFill>
        <p:spPr>
          <a:xfrm>
            <a:off x="-189230" y="-31115"/>
            <a:ext cx="3731260" cy="72898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0" y="635"/>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任意多边形: 形状 155"/>
          <p:cNvSpPr/>
          <p:nvPr>
            <p:custDataLst>
              <p:tags r:id="rId1"/>
            </p:custDataLst>
          </p:nvPr>
        </p:nvSpPr>
        <p:spPr>
          <a:xfrm>
            <a:off x="8449900" y="3528930"/>
            <a:ext cx="2723300" cy="1531378"/>
          </a:xfrm>
          <a:custGeom>
            <a:avLst/>
            <a:gdLst>
              <a:gd name="connsiteX0" fmla="*/ 3444164 w 5649772"/>
              <a:gd name="connsiteY0" fmla="*/ 1023182 h 2870346"/>
              <a:gd name="connsiteX1" fmla="*/ 4117010 w 5649772"/>
              <a:gd name="connsiteY1" fmla="*/ 448482 h 2870346"/>
              <a:gd name="connsiteX2" fmla="*/ 4184218 w 5649772"/>
              <a:gd name="connsiteY2" fmla="*/ 407258 h 2870346"/>
              <a:gd name="connsiteX3" fmla="*/ 4459910 w 5649772"/>
              <a:gd name="connsiteY3" fmla="*/ 194888 h 2870346"/>
              <a:gd name="connsiteX4" fmla="*/ 4568343 w 5649772"/>
              <a:gd name="connsiteY4" fmla="*/ 39059 h 2870346"/>
              <a:gd name="connsiteX5" fmla="*/ 4529709 w 5649772"/>
              <a:gd name="connsiteY5" fmla="*/ 5227 h 2870346"/>
              <a:gd name="connsiteX6" fmla="*/ 3623462 w 5649772"/>
              <a:gd name="connsiteY6" fmla="*/ 380435 h 2870346"/>
              <a:gd name="connsiteX7" fmla="*/ 3792398 w 5649772"/>
              <a:gd name="connsiteY7" fmla="*/ 175838 h 2870346"/>
              <a:gd name="connsiteX8" fmla="*/ 3780816 w 5649772"/>
              <a:gd name="connsiteY8" fmla="*/ 133700 h 2870346"/>
              <a:gd name="connsiteX9" fmla="*/ 2824887 w 5649772"/>
              <a:gd name="connsiteY9" fmla="*/ 682644 h 2870346"/>
              <a:gd name="connsiteX10" fmla="*/ 1868957 w 5649772"/>
              <a:gd name="connsiteY10" fmla="*/ 133700 h 2870346"/>
              <a:gd name="connsiteX11" fmla="*/ 1857375 w 5649772"/>
              <a:gd name="connsiteY11" fmla="*/ 175838 h 2870346"/>
              <a:gd name="connsiteX12" fmla="*/ 2026311 w 5649772"/>
              <a:gd name="connsiteY12" fmla="*/ 380435 h 2870346"/>
              <a:gd name="connsiteX13" fmla="*/ 1120064 w 5649772"/>
              <a:gd name="connsiteY13" fmla="*/ 5227 h 2870346"/>
              <a:gd name="connsiteX14" fmla="*/ 1081431 w 5649772"/>
              <a:gd name="connsiteY14" fmla="*/ 39059 h 2870346"/>
              <a:gd name="connsiteX15" fmla="*/ 1189863 w 5649772"/>
              <a:gd name="connsiteY15" fmla="*/ 194888 h 2870346"/>
              <a:gd name="connsiteX16" fmla="*/ 1465555 w 5649772"/>
              <a:gd name="connsiteY16" fmla="*/ 407258 h 2870346"/>
              <a:gd name="connsiteX17" fmla="*/ 1532763 w 5649772"/>
              <a:gd name="connsiteY17" fmla="*/ 448482 h 2870346"/>
              <a:gd name="connsiteX18" fmla="*/ 2205609 w 5649772"/>
              <a:gd name="connsiteY18" fmla="*/ 1023182 h 2870346"/>
              <a:gd name="connsiteX19" fmla="*/ 0 w 5649772"/>
              <a:gd name="connsiteY19" fmla="*/ 2870347 h 2870346"/>
              <a:gd name="connsiteX20" fmla="*/ 2824887 w 5649772"/>
              <a:gd name="connsiteY20" fmla="*/ 2870347 h 2870346"/>
              <a:gd name="connsiteX21" fmla="*/ 5649773 w 5649772"/>
              <a:gd name="connsiteY21" fmla="*/ 2870347 h 2870346"/>
              <a:gd name="connsiteX22" fmla="*/ 3444164 w 5649772"/>
              <a:gd name="connsiteY22" fmla="*/ 1023182 h 2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772" h="2870346">
                <a:moveTo>
                  <a:pt x="3444164" y="1023182"/>
                </a:moveTo>
                <a:cubicBezTo>
                  <a:pt x="3479826" y="661461"/>
                  <a:pt x="3858158" y="602939"/>
                  <a:pt x="4117010" y="448482"/>
                </a:cubicBezTo>
                <a:cubicBezTo>
                  <a:pt x="4139565" y="434994"/>
                  <a:pt x="4162044" y="421278"/>
                  <a:pt x="4184218" y="407258"/>
                </a:cubicBezTo>
                <a:cubicBezTo>
                  <a:pt x="4281754" y="345536"/>
                  <a:pt x="4380434" y="278632"/>
                  <a:pt x="4459910" y="194888"/>
                </a:cubicBezTo>
                <a:cubicBezTo>
                  <a:pt x="4504335" y="148178"/>
                  <a:pt x="4536948" y="94914"/>
                  <a:pt x="4568343" y="39059"/>
                </a:cubicBezTo>
                <a:cubicBezTo>
                  <a:pt x="4582058" y="14599"/>
                  <a:pt x="4552645" y="-11233"/>
                  <a:pt x="4529709" y="5227"/>
                </a:cubicBezTo>
                <a:cubicBezTo>
                  <a:pt x="4211498" y="234284"/>
                  <a:pt x="3780282" y="457626"/>
                  <a:pt x="3623462" y="380435"/>
                </a:cubicBezTo>
                <a:cubicBezTo>
                  <a:pt x="3509315" y="324276"/>
                  <a:pt x="3669182" y="232302"/>
                  <a:pt x="3792398" y="175838"/>
                </a:cubicBezTo>
                <a:cubicBezTo>
                  <a:pt x="3815258" y="165323"/>
                  <a:pt x="3805885" y="131109"/>
                  <a:pt x="3780816" y="133700"/>
                </a:cubicBezTo>
                <a:cubicBezTo>
                  <a:pt x="3136011" y="199537"/>
                  <a:pt x="2824887" y="682644"/>
                  <a:pt x="2824887" y="682644"/>
                </a:cubicBezTo>
                <a:cubicBezTo>
                  <a:pt x="2824887" y="682644"/>
                  <a:pt x="2513762" y="199537"/>
                  <a:pt x="1868957" y="133700"/>
                </a:cubicBezTo>
                <a:cubicBezTo>
                  <a:pt x="1843888" y="131109"/>
                  <a:pt x="1834515" y="165323"/>
                  <a:pt x="1857375" y="175838"/>
                </a:cubicBezTo>
                <a:cubicBezTo>
                  <a:pt x="1980667" y="232379"/>
                  <a:pt x="2140458" y="324276"/>
                  <a:pt x="2026311" y="380435"/>
                </a:cubicBezTo>
                <a:cubicBezTo>
                  <a:pt x="1869415" y="457702"/>
                  <a:pt x="1438199" y="234284"/>
                  <a:pt x="1120064" y="5227"/>
                </a:cubicBezTo>
                <a:cubicBezTo>
                  <a:pt x="1097128" y="-11309"/>
                  <a:pt x="1067715" y="14523"/>
                  <a:pt x="1081431" y="39059"/>
                </a:cubicBezTo>
                <a:cubicBezTo>
                  <a:pt x="1112825" y="94914"/>
                  <a:pt x="1145438" y="148178"/>
                  <a:pt x="1189863" y="194888"/>
                </a:cubicBezTo>
                <a:cubicBezTo>
                  <a:pt x="1269416" y="278632"/>
                  <a:pt x="1368019" y="345536"/>
                  <a:pt x="1465555" y="407258"/>
                </a:cubicBezTo>
                <a:cubicBezTo>
                  <a:pt x="1487805" y="421278"/>
                  <a:pt x="1510208" y="435071"/>
                  <a:pt x="1532763" y="448482"/>
                </a:cubicBezTo>
                <a:cubicBezTo>
                  <a:pt x="1791615" y="602863"/>
                  <a:pt x="2169947" y="661461"/>
                  <a:pt x="2205609" y="1023182"/>
                </a:cubicBezTo>
                <a:cubicBezTo>
                  <a:pt x="2241804" y="1390466"/>
                  <a:pt x="1955749" y="2244516"/>
                  <a:pt x="0" y="2870347"/>
                </a:cubicBezTo>
                <a:lnTo>
                  <a:pt x="2824887" y="2870347"/>
                </a:lnTo>
                <a:lnTo>
                  <a:pt x="5649773" y="2870347"/>
                </a:lnTo>
                <a:cubicBezTo>
                  <a:pt x="3694024" y="2244516"/>
                  <a:pt x="3407893" y="1390466"/>
                  <a:pt x="3444164" y="1023182"/>
                </a:cubicBezTo>
                <a:close/>
              </a:path>
            </a:pathLst>
          </a:custGeom>
          <a:gradFill>
            <a:gsLst>
              <a:gs pos="0">
                <a:schemeClr val="accent1">
                  <a:alpha val="100000"/>
                </a:schemeClr>
              </a:gs>
              <a:gs pos="90000">
                <a:schemeClr val="accent1">
                  <a:lumMod val="60000"/>
                  <a:lumOff val="40000"/>
                  <a:alpha val="0"/>
                </a:schemeClr>
              </a:gs>
              <a:gs pos="71000">
                <a:schemeClr val="accent1">
                  <a:lumMod val="60000"/>
                  <a:lumOff val="40000"/>
                  <a:alpha val="100000"/>
                </a:schemeClr>
              </a:gs>
            </a:gsLst>
            <a:lin ang="5400000" scaled="0"/>
          </a:gra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43" name="任意多边形: 形状 153"/>
          <p:cNvSpPr/>
          <p:nvPr>
            <p:custDataLst>
              <p:tags r:id="rId2"/>
            </p:custDataLst>
          </p:nvPr>
        </p:nvSpPr>
        <p:spPr>
          <a:xfrm>
            <a:off x="8802211" y="3922564"/>
            <a:ext cx="220692" cy="220692"/>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44" name="任意多边形: 形状 153"/>
          <p:cNvSpPr/>
          <p:nvPr>
            <p:custDataLst>
              <p:tags r:id="rId3"/>
            </p:custDataLst>
          </p:nvPr>
        </p:nvSpPr>
        <p:spPr>
          <a:xfrm>
            <a:off x="10279105" y="4184272"/>
            <a:ext cx="153046" cy="153046"/>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45" name="任意多边形: 形状 153"/>
          <p:cNvSpPr/>
          <p:nvPr>
            <p:custDataLst>
              <p:tags r:id="rId4"/>
            </p:custDataLst>
          </p:nvPr>
        </p:nvSpPr>
        <p:spPr>
          <a:xfrm>
            <a:off x="10640599" y="3788802"/>
            <a:ext cx="299664" cy="299664"/>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6" name="任意多边形: 形状 152"/>
          <p:cNvSpPr>
            <a:spLocks noChangeAspect="1"/>
          </p:cNvSpPr>
          <p:nvPr>
            <p:custDataLst>
              <p:tags r:id="rId5"/>
            </p:custDataLst>
          </p:nvPr>
        </p:nvSpPr>
        <p:spPr>
          <a:xfrm>
            <a:off x="8793335" y="2562904"/>
            <a:ext cx="829509" cy="829509"/>
          </a:xfrm>
          <a:custGeom>
            <a:avLst/>
            <a:gdLst>
              <a:gd name="connsiteX0" fmla="*/ 1660093 w 1660093"/>
              <a:gd name="connsiteY0" fmla="*/ 830047 h 1660093"/>
              <a:gd name="connsiteX1" fmla="*/ 830046 w 1660093"/>
              <a:gd name="connsiteY1" fmla="*/ 1660093 h 1660093"/>
              <a:gd name="connsiteX2" fmla="*/ 0 w 1660093"/>
              <a:gd name="connsiteY2" fmla="*/ 830047 h 1660093"/>
              <a:gd name="connsiteX3" fmla="*/ 830046 w 1660093"/>
              <a:gd name="connsiteY3" fmla="*/ 0 h 1660093"/>
              <a:gd name="connsiteX4" fmla="*/ 1660093 w 1660093"/>
              <a:gd name="connsiteY4" fmla="*/ 830047 h 1660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093" h="1660093">
                <a:moveTo>
                  <a:pt x="1660093" y="830047"/>
                </a:moveTo>
                <a:cubicBezTo>
                  <a:pt x="1660093" y="1288469"/>
                  <a:pt x="1288469" y="1660093"/>
                  <a:pt x="830046" y="1660093"/>
                </a:cubicBezTo>
                <a:cubicBezTo>
                  <a:pt x="371624" y="1660093"/>
                  <a:pt x="0" y="1288469"/>
                  <a:pt x="0" y="830047"/>
                </a:cubicBezTo>
                <a:cubicBezTo>
                  <a:pt x="0" y="371625"/>
                  <a:pt x="371624" y="0"/>
                  <a:pt x="830046" y="0"/>
                </a:cubicBezTo>
                <a:cubicBezTo>
                  <a:pt x="1288469" y="0"/>
                  <a:pt x="1660093" y="371625"/>
                  <a:pt x="1660093" y="830047"/>
                </a:cubicBezTo>
                <a:close/>
              </a:path>
            </a:pathLst>
          </a:custGeom>
          <a:solidFill>
            <a:schemeClr val="accent1"/>
          </a:solidFill>
          <a:ln w="7620" cap="flat">
            <a:solidFill>
              <a:schemeClr val="accent1">
                <a:alpha val="50000"/>
              </a:schemeClr>
            </a:solid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7" name="矩形 46"/>
          <p:cNvSpPr/>
          <p:nvPr>
            <p:custDataLst>
              <p:tags r:id="rId6"/>
            </p:custDataLst>
          </p:nvPr>
        </p:nvSpPr>
        <p:spPr>
          <a:xfrm>
            <a:off x="8978214" y="2740168"/>
            <a:ext cx="459750" cy="248853"/>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400" dirty="0">
                <a:ln>
                  <a:noFill/>
                  <a:prstDash val="sysDot"/>
                </a:ln>
                <a:solidFill>
                  <a:srgbClr val="FFFFFF"/>
                </a:solidFill>
                <a:latin typeface="+mn-ea"/>
                <a:cs typeface="+mn-ea"/>
              </a:rPr>
              <a:t>光电探测</a:t>
            </a:r>
          </a:p>
        </p:txBody>
      </p:sp>
      <p:sp>
        <p:nvSpPr>
          <p:cNvPr id="49" name="任意多边形: 形状 151"/>
          <p:cNvSpPr/>
          <p:nvPr>
            <p:custDataLst>
              <p:tags r:id="rId7"/>
            </p:custDataLst>
          </p:nvPr>
        </p:nvSpPr>
        <p:spPr>
          <a:xfrm>
            <a:off x="10001173" y="2563516"/>
            <a:ext cx="828591" cy="828591"/>
          </a:xfrm>
          <a:custGeom>
            <a:avLst/>
            <a:gdLst>
              <a:gd name="connsiteX0" fmla="*/ 1718920 w 1718919"/>
              <a:gd name="connsiteY0" fmla="*/ 859460 h 1718919"/>
              <a:gd name="connsiteX1" fmla="*/ 859460 w 1718919"/>
              <a:gd name="connsiteY1" fmla="*/ 1718920 h 1718919"/>
              <a:gd name="connsiteX2" fmla="*/ 0 w 1718919"/>
              <a:gd name="connsiteY2" fmla="*/ 859460 h 1718919"/>
              <a:gd name="connsiteX3" fmla="*/ 859460 w 1718919"/>
              <a:gd name="connsiteY3" fmla="*/ 0 h 1718919"/>
              <a:gd name="connsiteX4" fmla="*/ 1718920 w 1718919"/>
              <a:gd name="connsiteY4" fmla="*/ 859460 h 171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19" h="1718919">
                <a:moveTo>
                  <a:pt x="1718920" y="859460"/>
                </a:moveTo>
                <a:cubicBezTo>
                  <a:pt x="1718920" y="1334126"/>
                  <a:pt x="1334126" y="1718920"/>
                  <a:pt x="859460" y="1718920"/>
                </a:cubicBezTo>
                <a:cubicBezTo>
                  <a:pt x="384794" y="1718920"/>
                  <a:pt x="0" y="1334126"/>
                  <a:pt x="0" y="859460"/>
                </a:cubicBezTo>
                <a:cubicBezTo>
                  <a:pt x="0" y="384793"/>
                  <a:pt x="384794" y="0"/>
                  <a:pt x="859460" y="0"/>
                </a:cubicBezTo>
                <a:cubicBezTo>
                  <a:pt x="1334126" y="0"/>
                  <a:pt x="1718920" y="384793"/>
                  <a:pt x="1718920" y="859460"/>
                </a:cubicBezTo>
                <a:close/>
              </a:path>
            </a:pathLst>
          </a:custGeom>
          <a:solidFill>
            <a:schemeClr val="accent2"/>
          </a:solidFill>
          <a:ln w="7620" cap="flat">
            <a:noFill/>
            <a:prstDash val="solid"/>
            <a:miter/>
          </a:ln>
          <a:effectLst>
            <a:outerShdw blurRad="177800" dist="127000" dir="5400000" algn="t" rotWithShape="0">
              <a:schemeClr val="accent2">
                <a:alpha val="19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50" name="矩形 49"/>
          <p:cNvSpPr/>
          <p:nvPr>
            <p:custDataLst>
              <p:tags r:id="rId8"/>
            </p:custDataLst>
          </p:nvPr>
        </p:nvSpPr>
        <p:spPr>
          <a:xfrm>
            <a:off x="10180667" y="2790557"/>
            <a:ext cx="459750" cy="248853"/>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400" dirty="0">
                <a:ln>
                  <a:noFill/>
                  <a:prstDash val="sysDot"/>
                </a:ln>
                <a:solidFill>
                  <a:srgbClr val="FFFFFF"/>
                </a:solidFill>
                <a:latin typeface="+mn-ea"/>
                <a:cs typeface="+mn-ea"/>
              </a:rPr>
              <a:t>光学测量</a:t>
            </a:r>
          </a:p>
        </p:txBody>
      </p:sp>
      <p:sp>
        <p:nvSpPr>
          <p:cNvPr id="52" name="任意多边形: 形状 153"/>
          <p:cNvSpPr/>
          <p:nvPr>
            <p:custDataLst>
              <p:tags r:id="rId9"/>
            </p:custDataLst>
          </p:nvPr>
        </p:nvSpPr>
        <p:spPr>
          <a:xfrm>
            <a:off x="7946072" y="3377414"/>
            <a:ext cx="750231" cy="750231"/>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2"/>
          </a:solidFill>
          <a:ln w="7620" cap="flat">
            <a:solidFill>
              <a:schemeClr val="accent2">
                <a:alpha val="50000"/>
              </a:schemeClr>
            </a:solidFill>
            <a:prstDash val="solid"/>
            <a:miter/>
          </a:ln>
          <a:effectLst>
            <a:outerShdw blurRad="177800" dist="127000" dir="5400000" algn="t" rotWithShape="0">
              <a:schemeClr val="accent2">
                <a:alpha val="19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53" name="矩形 52"/>
          <p:cNvSpPr/>
          <p:nvPr>
            <p:custDataLst>
              <p:tags r:id="rId10"/>
            </p:custDataLst>
          </p:nvPr>
        </p:nvSpPr>
        <p:spPr>
          <a:xfrm>
            <a:off x="8096875" y="3524332"/>
            <a:ext cx="459750" cy="248853"/>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400" dirty="0">
                <a:ln>
                  <a:noFill/>
                  <a:prstDash val="sysDot"/>
                </a:ln>
                <a:solidFill>
                  <a:srgbClr val="FFFFFF"/>
                </a:solidFill>
                <a:latin typeface="+mn-ea"/>
                <a:cs typeface="+mn-ea"/>
              </a:rPr>
              <a:t>激光技术</a:t>
            </a:r>
          </a:p>
        </p:txBody>
      </p:sp>
      <p:sp>
        <p:nvSpPr>
          <p:cNvPr id="55" name="任意多边形: 形状 150"/>
          <p:cNvSpPr>
            <a:spLocks noChangeAspect="1"/>
          </p:cNvSpPr>
          <p:nvPr>
            <p:custDataLst>
              <p:tags r:id="rId11"/>
            </p:custDataLst>
          </p:nvPr>
        </p:nvSpPr>
        <p:spPr>
          <a:xfrm>
            <a:off x="10927714" y="3377720"/>
            <a:ext cx="749619" cy="749619"/>
          </a:xfrm>
          <a:custGeom>
            <a:avLst/>
            <a:gdLst>
              <a:gd name="connsiteX0" fmla="*/ 1755496 w 1755495"/>
              <a:gd name="connsiteY0" fmla="*/ 877748 h 1755495"/>
              <a:gd name="connsiteX1" fmla="*/ 877748 w 1755495"/>
              <a:gd name="connsiteY1" fmla="*/ 1755496 h 1755495"/>
              <a:gd name="connsiteX2" fmla="*/ 1 w 1755495"/>
              <a:gd name="connsiteY2" fmla="*/ 877748 h 1755495"/>
              <a:gd name="connsiteX3" fmla="*/ 877748 w 1755495"/>
              <a:gd name="connsiteY3" fmla="*/ 0 h 1755495"/>
              <a:gd name="connsiteX4" fmla="*/ 1755496 w 1755495"/>
              <a:gd name="connsiteY4" fmla="*/ 877748 h 1755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495" h="1755495">
                <a:moveTo>
                  <a:pt x="1755496" y="877748"/>
                </a:moveTo>
                <a:cubicBezTo>
                  <a:pt x="1755496" y="1362515"/>
                  <a:pt x="1362515" y="1755496"/>
                  <a:pt x="877748" y="1755496"/>
                </a:cubicBezTo>
                <a:cubicBezTo>
                  <a:pt x="392982" y="1755496"/>
                  <a:pt x="1" y="1362515"/>
                  <a:pt x="1" y="877748"/>
                </a:cubicBezTo>
                <a:cubicBezTo>
                  <a:pt x="1" y="392981"/>
                  <a:pt x="392982" y="0"/>
                  <a:pt x="877748" y="0"/>
                </a:cubicBezTo>
                <a:cubicBezTo>
                  <a:pt x="1362515" y="0"/>
                  <a:pt x="1755496" y="392981"/>
                  <a:pt x="1755496" y="877748"/>
                </a:cubicBezTo>
                <a:close/>
              </a:path>
            </a:pathLst>
          </a:custGeom>
          <a:solidFill>
            <a:schemeClr val="accent1"/>
          </a:solidFill>
          <a:ln w="7620" cap="flat">
            <a:no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56" name="矩形 55"/>
          <p:cNvSpPr/>
          <p:nvPr>
            <p:custDataLst>
              <p:tags r:id="rId12"/>
            </p:custDataLst>
          </p:nvPr>
        </p:nvSpPr>
        <p:spPr>
          <a:xfrm>
            <a:off x="10988040" y="3514090"/>
            <a:ext cx="645160" cy="248920"/>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400" dirty="0">
                <a:ln>
                  <a:noFill/>
                  <a:prstDash val="sysDot"/>
                </a:ln>
                <a:solidFill>
                  <a:srgbClr val="FFFFFF"/>
                </a:solidFill>
                <a:latin typeface="+mn-ea"/>
                <a:cs typeface="+mn-ea"/>
                <a:sym typeface="+mn-ea"/>
              </a:rPr>
              <a:t>精密光学元件</a:t>
            </a:r>
          </a:p>
        </p:txBody>
      </p:sp>
      <p:sp>
        <p:nvSpPr>
          <p:cNvPr id="58" name="任意多边形: 形状 159"/>
          <p:cNvSpPr/>
          <p:nvPr>
            <p:custDataLst>
              <p:tags r:id="rId13"/>
            </p:custDataLst>
          </p:nvPr>
        </p:nvSpPr>
        <p:spPr>
          <a:xfrm>
            <a:off x="9494591" y="3616472"/>
            <a:ext cx="247016" cy="1041019"/>
          </a:xfrm>
          <a:custGeom>
            <a:avLst/>
            <a:gdLst>
              <a:gd name="connsiteX0" fmla="*/ 159792 w 512711"/>
              <a:gd name="connsiteY0" fmla="*/ 2441143 h 2441143"/>
              <a:gd name="connsiteX1" fmla="*/ 510540 w 512711"/>
              <a:gd name="connsiteY1" fmla="*/ 0 h 2441143"/>
              <a:gd name="connsiteX2" fmla="*/ 498958 w 512711"/>
              <a:gd name="connsiteY2" fmla="*/ 0 h 2441143"/>
              <a:gd name="connsiteX3" fmla="*/ 0 w 512711"/>
              <a:gd name="connsiteY3" fmla="*/ 2441143 h 2441143"/>
              <a:gd name="connsiteX4" fmla="*/ 15979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792" y="0"/>
                </a:moveTo>
                <a:lnTo>
                  <a:pt x="805" y="7"/>
                </a:lnTo>
                <a:lnTo>
                  <a:pt x="805" y="8"/>
                </a:lnTo>
                <a:cubicBezTo>
                  <a:pt x="812" y="279"/>
                  <a:pt x="841" y="2252"/>
                  <a:pt x="252" y="3401"/>
                </a:cubicBezTo>
                <a:lnTo>
                  <a:pt x="0" y="3401"/>
                </a:lnTo>
                <a:cubicBezTo>
                  <a:pt x="244" y="3097"/>
                  <a:pt x="682" y="2249"/>
                  <a:pt x="783" y="29"/>
                </a:cubicBezTo>
                <a:lnTo>
                  <a:pt x="784" y="4"/>
                </a:lnTo>
                <a:lnTo>
                  <a:pt x="792"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59" name="任意多边形: 形状 162"/>
          <p:cNvSpPr/>
          <p:nvPr>
            <p:custDataLst>
              <p:tags r:id="rId14"/>
            </p:custDataLst>
          </p:nvPr>
        </p:nvSpPr>
        <p:spPr>
          <a:xfrm>
            <a:off x="9685899" y="3513931"/>
            <a:ext cx="217019" cy="1143865"/>
          </a:xfrm>
          <a:custGeom>
            <a:avLst/>
            <a:gdLst>
              <a:gd name="connsiteX0" fmla="*/ 709 w 709"/>
              <a:gd name="connsiteY0" fmla="*/ 3859 h 3859"/>
              <a:gd name="connsiteX1" fmla="*/ 407 w 709"/>
              <a:gd name="connsiteY1" fmla="*/ 0 h 3859"/>
              <a:gd name="connsiteX2" fmla="*/ 0 w 709"/>
              <a:gd name="connsiteY2" fmla="*/ 3859 h 3859"/>
              <a:gd name="connsiteX3" fmla="*/ 709 w 709"/>
              <a:gd name="connsiteY3" fmla="*/ 3859 h 3859"/>
            </a:gdLst>
            <a:ahLst/>
            <a:cxnLst>
              <a:cxn ang="0">
                <a:pos x="connsiteX0" y="connsiteY0"/>
              </a:cxn>
              <a:cxn ang="0">
                <a:pos x="connsiteX1" y="connsiteY1"/>
              </a:cxn>
              <a:cxn ang="0">
                <a:pos x="connsiteX2" y="connsiteY2"/>
              </a:cxn>
              <a:cxn ang="0">
                <a:pos x="connsiteX3" y="connsiteY3"/>
              </a:cxn>
            </a:cxnLst>
            <a:rect l="l" t="t" r="r" b="b"/>
            <a:pathLst>
              <a:path w="709" h="3737">
                <a:moveTo>
                  <a:pt x="407" y="0"/>
                </a:moveTo>
                <a:lnTo>
                  <a:pt x="413" y="4"/>
                </a:lnTo>
                <a:lnTo>
                  <a:pt x="416" y="46"/>
                </a:lnTo>
                <a:cubicBezTo>
                  <a:pt x="474" y="1210"/>
                  <a:pt x="524" y="2886"/>
                  <a:pt x="709" y="3737"/>
                </a:cubicBezTo>
                <a:lnTo>
                  <a:pt x="0" y="3737"/>
                </a:lnTo>
                <a:cubicBezTo>
                  <a:pt x="151" y="3279"/>
                  <a:pt x="316" y="2381"/>
                  <a:pt x="401" y="49"/>
                </a:cubicBezTo>
                <a:lnTo>
                  <a:pt x="403" y="2"/>
                </a:lnTo>
                <a:lnTo>
                  <a:pt x="407"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60" name="任意多边形: 形状 163"/>
          <p:cNvSpPr/>
          <p:nvPr>
            <p:custDataLst>
              <p:tags r:id="rId15"/>
            </p:custDataLst>
          </p:nvPr>
        </p:nvSpPr>
        <p:spPr>
          <a:xfrm>
            <a:off x="9881798" y="3616472"/>
            <a:ext cx="247016" cy="1041019"/>
          </a:xfrm>
          <a:custGeom>
            <a:avLst/>
            <a:gdLst>
              <a:gd name="connsiteX0" fmla="*/ 512712 w 512711"/>
              <a:gd name="connsiteY0" fmla="*/ 2441143 h 2441143"/>
              <a:gd name="connsiteX1" fmla="*/ 13754 w 512711"/>
              <a:gd name="connsiteY1" fmla="*/ 0 h 2441143"/>
              <a:gd name="connsiteX2" fmla="*/ 2172 w 512711"/>
              <a:gd name="connsiteY2" fmla="*/ 0 h 2441143"/>
              <a:gd name="connsiteX3" fmla="*/ 352920 w 512711"/>
              <a:gd name="connsiteY3" fmla="*/ 2441143 h 2441143"/>
              <a:gd name="connsiteX4" fmla="*/ 51271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15" y="0"/>
                </a:moveTo>
                <a:lnTo>
                  <a:pt x="23" y="4"/>
                </a:lnTo>
                <a:lnTo>
                  <a:pt x="24" y="29"/>
                </a:lnTo>
                <a:cubicBezTo>
                  <a:pt x="125" y="2249"/>
                  <a:pt x="563" y="3097"/>
                  <a:pt x="807" y="3401"/>
                </a:cubicBezTo>
                <a:lnTo>
                  <a:pt x="555" y="3401"/>
                </a:lnTo>
                <a:cubicBezTo>
                  <a:pt x="-34" y="2252"/>
                  <a:pt x="-5" y="279"/>
                  <a:pt x="2" y="8"/>
                </a:cubicBezTo>
                <a:lnTo>
                  <a:pt x="2" y="7"/>
                </a:lnTo>
                <a:lnTo>
                  <a:pt x="15"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1" name="任意多边形: 形状 158"/>
          <p:cNvSpPr/>
          <p:nvPr>
            <p:custDataLst>
              <p:tags r:id="rId16"/>
            </p:custDataLst>
          </p:nvPr>
        </p:nvSpPr>
        <p:spPr>
          <a:xfrm>
            <a:off x="9783848" y="3456080"/>
            <a:ext cx="53260" cy="72544"/>
          </a:xfrm>
          <a:custGeom>
            <a:avLst/>
            <a:gdLst>
              <a:gd name="connsiteX0" fmla="*/ 55169 w 110337"/>
              <a:gd name="connsiteY0" fmla="*/ 134798 h 169164"/>
              <a:gd name="connsiteX1" fmla="*/ 1067 w 110337"/>
              <a:gd name="connsiteY1" fmla="*/ 169164 h 169164"/>
              <a:gd name="connsiteX2" fmla="*/ 0 w 110337"/>
              <a:gd name="connsiteY2" fmla="*/ 169164 h 169164"/>
              <a:gd name="connsiteX3" fmla="*/ 55169 w 110337"/>
              <a:gd name="connsiteY3" fmla="*/ 0 h 169164"/>
              <a:gd name="connsiteX4" fmla="*/ 110337 w 110337"/>
              <a:gd name="connsiteY4" fmla="*/ 169164 h 169164"/>
              <a:gd name="connsiteX5" fmla="*/ 109271 w 110337"/>
              <a:gd name="connsiteY5" fmla="*/ 169164 h 16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4">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2" name="任意多边形: 形状 157"/>
          <p:cNvSpPr/>
          <p:nvPr>
            <p:custDataLst>
              <p:tags r:id="rId17"/>
            </p:custDataLst>
          </p:nvPr>
        </p:nvSpPr>
        <p:spPr>
          <a:xfrm>
            <a:off x="9859759" y="3558621"/>
            <a:ext cx="53260" cy="72544"/>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3" name="任意多边形: 形状 157"/>
          <p:cNvSpPr/>
          <p:nvPr>
            <p:custDataLst>
              <p:tags r:id="rId18"/>
            </p:custDataLst>
          </p:nvPr>
        </p:nvSpPr>
        <p:spPr>
          <a:xfrm>
            <a:off x="9711610" y="3558621"/>
            <a:ext cx="53260" cy="72544"/>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64" name="矩形 63"/>
          <p:cNvSpPr/>
          <p:nvPr>
            <p:custDataLst>
              <p:tags r:id="rId19"/>
            </p:custDataLst>
          </p:nvPr>
        </p:nvSpPr>
        <p:spPr>
          <a:xfrm>
            <a:off x="9568053" y="4112953"/>
            <a:ext cx="486992" cy="480870"/>
          </a:xfrm>
          <a:prstGeom prst="rect">
            <a:avLst/>
          </a:prstGeom>
          <a:noFill/>
          <a:effectLst>
            <a:outerShdw blurRad="25400" dist="38100" dir="5400000" algn="t" rotWithShape="0">
              <a:schemeClr val="accent1">
                <a:lumMod val="50000"/>
                <a:alpha val="40000"/>
              </a:schemeClr>
            </a:outerShdw>
          </a:effectLst>
        </p:spPr>
        <p:txBody>
          <a:bodyPr wrap="square" lIns="0" tIns="0" rIns="0" bIns="0" rtlCol="0" anchor="b" anchorCtr="0">
            <a:noAutofit/>
          </a:bodyPr>
          <a:lstStyle/>
          <a:p>
            <a:pPr indent="0" algn="ctr" fontAlgn="auto">
              <a:lnSpc>
                <a:spcPct val="120000"/>
              </a:lnSpc>
              <a:spcBef>
                <a:spcPct val="0"/>
              </a:spcBef>
              <a:spcAft>
                <a:spcPct val="0"/>
              </a:spcAft>
            </a:pPr>
            <a:r>
              <a:rPr lang="zh-CN" altLang="en-US" b="1" dirty="0">
                <a:ln>
                  <a:noFill/>
                  <a:prstDash val="sysDot"/>
                </a:ln>
                <a:solidFill>
                  <a:srgbClr val="FFFFFF"/>
                </a:solidFill>
                <a:latin typeface="+mn-ea"/>
                <a:cs typeface="+mn-ea"/>
              </a:rPr>
              <a:t>产品</a:t>
            </a:r>
          </a:p>
        </p:txBody>
      </p:sp>
      <p:sp>
        <p:nvSpPr>
          <p:cNvPr id="2" name="矩形 1"/>
          <p:cNvSpPr/>
          <p:nvPr/>
        </p:nvSpPr>
        <p:spPr>
          <a:xfrm>
            <a:off x="4808220" y="13970"/>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4850130" y="59055"/>
            <a:ext cx="200342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sym typeface="+mn-ea"/>
              </a:rPr>
              <a:t>产品介绍</a:t>
            </a:r>
            <a:endParaRPr lang="zh-CN" altLang="en-US" sz="2000">
              <a:solidFill>
                <a:schemeClr val="bg1"/>
              </a:solidFill>
              <a:latin typeface="+mj-ea"/>
              <a:ea typeface="+mj-ea"/>
              <a:cs typeface="汉仪晓波花月圆W" panose="00020600040101010101" charset="-122"/>
            </a:endParaRPr>
          </a:p>
          <a:p>
            <a:pPr algn="l"/>
            <a:r>
              <a:rPr lang="zh-CN" altLang="en-US" sz="12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Product introduction</a:t>
            </a:r>
          </a:p>
        </p:txBody>
      </p:sp>
      <p:pic>
        <p:nvPicPr>
          <p:cNvPr id="12" name="图片 11"/>
          <p:cNvPicPr>
            <a:picLocks noChangeAspect="1"/>
          </p:cNvPicPr>
          <p:nvPr/>
        </p:nvPicPr>
        <p:blipFill rotWithShape="1">
          <a:blip r:embed="rId22" cstate="print">
            <a:extLst>
              <a:ext uri="{28A0092B-C50C-407E-A947-70E740481C1C}">
                <a14:useLocalDpi xmlns:a14="http://schemas.microsoft.com/office/drawing/2010/main" xmlns="" val="0"/>
              </a:ext>
            </a:extLst>
          </a:blip>
          <a:srcRect t="31466" r="7202" b="32272"/>
          <a:stretch>
            <a:fillRect/>
          </a:stretch>
        </p:blipFill>
        <p:spPr>
          <a:xfrm>
            <a:off x="-189230" y="-31115"/>
            <a:ext cx="3731260" cy="728980"/>
          </a:xfrm>
          <a:prstGeom prst="rect">
            <a:avLst/>
          </a:prstGeom>
        </p:spPr>
      </p:pic>
      <p:pic>
        <p:nvPicPr>
          <p:cNvPr id="13313" name="Picture 1"/>
          <p:cNvPicPr>
            <a:picLocks noChangeAspect="1" noChangeArrowheads="1"/>
          </p:cNvPicPr>
          <p:nvPr/>
        </p:nvPicPr>
        <p:blipFill>
          <a:blip r:embed="rId23"/>
          <a:srcRect/>
          <a:stretch>
            <a:fillRect/>
          </a:stretch>
        </p:blipFill>
        <p:spPr bwMode="auto">
          <a:xfrm>
            <a:off x="138966" y="967154"/>
            <a:ext cx="7557233" cy="5534037"/>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0" y="635"/>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750435" y="1270"/>
            <a:ext cx="1984375" cy="671830"/>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custDataLst>
              <p:tags r:id="rId1"/>
            </p:custDataLst>
          </p:nvPr>
        </p:nvSpPr>
        <p:spPr>
          <a:xfrm>
            <a:off x="4593918" y="53169"/>
            <a:ext cx="2296981" cy="553085"/>
          </a:xfrm>
          <a:prstGeom prst="rect">
            <a:avLst/>
          </a:prstGeom>
          <a:noFill/>
        </p:spPr>
        <p:txBody>
          <a:bodyPr wrap="square" rtlCol="0">
            <a:spAutoFit/>
          </a:bodyPr>
          <a:lstStyle/>
          <a:p>
            <a:pPr algn="ctr"/>
            <a:r>
              <a:rPr lang="zh-CN" altLang="en-US" sz="2000">
                <a:solidFill>
                  <a:schemeClr val="bg1"/>
                </a:solidFill>
                <a:latin typeface="微软雅黑" panose="020B0503020204020204" charset="-122"/>
                <a:ea typeface="微软雅黑" panose="020B0503020204020204" charset="-122"/>
                <a:cs typeface="汉仪晓波花月圆W" panose="00020600040101010101" charset="-122"/>
              </a:rPr>
              <a:t>营销与推广</a:t>
            </a:r>
          </a:p>
          <a:p>
            <a:pPr algn="ctr"/>
            <a:r>
              <a:rPr lang="en-US" altLang="zh-CN" sz="1000">
                <a:solidFill>
                  <a:schemeClr val="bg1"/>
                </a:solidFill>
                <a:latin typeface="汉仪晓波花月圆W" panose="00020600040101010101" charset="-122"/>
                <a:ea typeface="汉仪晓波花月圆W" panose="00020600040101010101" charset="-122"/>
                <a:cs typeface="汉仪晓波花月圆W" panose="00020600040101010101" charset="-122"/>
              </a:rPr>
              <a:t>Marketong and promotion</a:t>
            </a:r>
          </a:p>
        </p:txBody>
      </p:sp>
      <p:sp>
        <p:nvSpPr>
          <p:cNvPr id="22" name="文本框 21"/>
          <p:cNvSpPr txBox="1"/>
          <p:nvPr/>
        </p:nvSpPr>
        <p:spPr>
          <a:xfrm>
            <a:off x="760095" y="908050"/>
            <a:ext cx="11160760" cy="1938020"/>
          </a:xfrm>
          <a:prstGeom prst="rect">
            <a:avLst/>
          </a:prstGeom>
          <a:noFill/>
        </p:spPr>
        <p:txBody>
          <a:bodyPr wrap="square" rtlCol="0">
            <a:spAutoFit/>
          </a:bodyPr>
          <a:lstStyle/>
          <a:p>
            <a:pPr>
              <a:lnSpc>
                <a:spcPct val="150000"/>
              </a:lnSpc>
            </a:pPr>
            <a:r>
              <a:rPr lang="zh-CN" altLang="en-US" sz="1600">
                <a:solidFill>
                  <a:srgbClr val="A6231B"/>
                </a:solidFill>
              </a:rPr>
              <a:t>以技术引领行业，以交流共促发展</a:t>
            </a:r>
            <a:r>
              <a:rPr lang="en-US" altLang="zh-CN" sz="1600">
                <a:solidFill>
                  <a:srgbClr val="A6231B"/>
                </a:solidFill>
              </a:rPr>
              <a:t> ——</a:t>
            </a:r>
            <a:r>
              <a:rPr lang="zh-CN" altLang="en-US" sz="1600">
                <a:solidFill>
                  <a:srgbClr val="A6231B"/>
                </a:solidFill>
              </a:rPr>
              <a:t>多谱光学持续深化行业影响力</a:t>
            </a:r>
            <a:endParaRPr lang="en-US" altLang="zh-CN" sz="1600"/>
          </a:p>
          <a:p>
            <a:pPr>
              <a:lnSpc>
                <a:spcPct val="150000"/>
              </a:lnSpc>
            </a:pPr>
            <a:r>
              <a:rPr lang="en-US" altLang="zh-CN" sz="1600"/>
              <a:t>         </a:t>
            </a:r>
            <a:r>
              <a:rPr lang="zh-CN" altLang="en-US" sz="1600"/>
              <a:t>多谱光学积极参与国内光电技术领域的学术交流与行业研讨，今年上半年先后亮相</a:t>
            </a:r>
            <a:r>
              <a:rPr lang="zh-CN" altLang="en-US" sz="1600">
                <a:sym typeface="+mn-ea"/>
              </a:rPr>
              <a:t>第二届应用物理会议</a:t>
            </a:r>
            <a:r>
              <a:rPr lang="zh-CN" altLang="en-US" sz="1600"/>
              <a:t>、</a:t>
            </a:r>
            <a:r>
              <a:rPr lang="zh-CN" altLang="en-US" sz="1600">
                <a:sym typeface="+mn-ea"/>
              </a:rPr>
              <a:t>第九届原子分子精密谱研讨会</a:t>
            </a:r>
            <a:r>
              <a:rPr lang="zh-CN" altLang="en-US" sz="1600"/>
              <a:t>、</a:t>
            </a:r>
            <a:r>
              <a:rPr lang="zh-CN" altLang="en-US" sz="1600">
                <a:sym typeface="+mn-ea"/>
              </a:rPr>
              <a:t>第八届全国激光光谱技术学术论坛</a:t>
            </a:r>
            <a:r>
              <a:rPr lang="zh-CN" altLang="en-US" sz="1600"/>
              <a:t>等</a:t>
            </a:r>
            <a:r>
              <a:rPr lang="en-US" altLang="zh-CN" sz="1600"/>
              <a:t>6</a:t>
            </a:r>
            <a:r>
              <a:rPr lang="zh-CN" altLang="en-US" sz="1600"/>
              <a:t>场行业顶级会议。通过与院士专家、科研机构及产业同仁的深度对话，我们不仅展示了在激光吸收光谱、高精度光电探测等领域的最新技术成果，更与多家重点单位达成产学研合作意向。未来，多谱光学将继续以开放姿态推动技术创新，为行业发展注入专业力量</a:t>
            </a:r>
            <a:r>
              <a:rPr lang="zh-CN" altLang="en-US" sz="1400"/>
              <a:t>！</a:t>
            </a:r>
          </a:p>
        </p:txBody>
      </p:sp>
      <p:grpSp>
        <p:nvGrpSpPr>
          <p:cNvPr id="23" name="组合 22"/>
          <p:cNvGrpSpPr/>
          <p:nvPr/>
        </p:nvGrpSpPr>
        <p:grpSpPr>
          <a:xfrm>
            <a:off x="1522095" y="3147695"/>
            <a:ext cx="2700000" cy="3420000"/>
            <a:chOff x="2076" y="2089"/>
            <a:chExt cx="5552" cy="7681"/>
          </a:xfrm>
        </p:grpSpPr>
        <p:sp>
          <p:nvSpPr>
            <p:cNvPr id="24" name="文本框 23"/>
            <p:cNvSpPr txBox="1"/>
            <p:nvPr/>
          </p:nvSpPr>
          <p:spPr>
            <a:xfrm>
              <a:off x="2496" y="8933"/>
              <a:ext cx="5132" cy="837"/>
            </a:xfrm>
            <a:prstGeom prst="rect">
              <a:avLst/>
            </a:prstGeom>
            <a:noFill/>
          </p:spPr>
          <p:txBody>
            <a:bodyPr wrap="square" rtlCol="0">
              <a:spAutoFit/>
            </a:bodyPr>
            <a:lstStyle/>
            <a:p>
              <a:r>
                <a:rPr lang="zh-CN" altLang="en-US"/>
                <a:t>第二届应用物理会议</a:t>
              </a:r>
            </a:p>
          </p:txBody>
        </p:sp>
        <p:pic>
          <p:nvPicPr>
            <p:cNvPr id="25" name="图片 24"/>
            <p:cNvPicPr>
              <a:picLocks noChangeAspect="1"/>
            </p:cNvPicPr>
            <p:nvPr/>
          </p:nvPicPr>
          <p:blipFill>
            <a:blip r:embed="rId4" cstate="print"/>
            <a:stretch>
              <a:fillRect/>
            </a:stretch>
          </p:blipFill>
          <p:spPr>
            <a:xfrm>
              <a:off x="2076" y="2089"/>
              <a:ext cx="4964" cy="6621"/>
            </a:xfrm>
            <a:prstGeom prst="rect">
              <a:avLst/>
            </a:prstGeom>
          </p:spPr>
        </p:pic>
      </p:grpSp>
      <p:sp>
        <p:nvSpPr>
          <p:cNvPr id="29" name="文本框 28"/>
          <p:cNvSpPr txBox="1"/>
          <p:nvPr/>
        </p:nvSpPr>
        <p:spPr>
          <a:xfrm>
            <a:off x="7251065" y="6199505"/>
            <a:ext cx="2258695" cy="368300"/>
          </a:xfrm>
          <a:prstGeom prst="rect">
            <a:avLst/>
          </a:prstGeom>
          <a:noFill/>
        </p:spPr>
        <p:txBody>
          <a:bodyPr wrap="square" rtlCol="0">
            <a:spAutoFit/>
          </a:bodyPr>
          <a:lstStyle/>
          <a:p>
            <a:r>
              <a:rPr lang="zh-CN" altLang="en-US"/>
              <a:t>第六届世界光子大会</a:t>
            </a:r>
          </a:p>
        </p:txBody>
      </p:sp>
      <p:pic>
        <p:nvPicPr>
          <p:cNvPr id="30" name="图片 29"/>
          <p:cNvPicPr>
            <a:picLocks noChangeAspect="1"/>
          </p:cNvPicPr>
          <p:nvPr/>
        </p:nvPicPr>
        <p:blipFill>
          <a:blip r:embed="rId5" cstate="print"/>
          <a:stretch>
            <a:fillRect/>
          </a:stretch>
        </p:blipFill>
        <p:spPr>
          <a:xfrm>
            <a:off x="7054215" y="2981960"/>
            <a:ext cx="2700000" cy="3177888"/>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xmlns="" val="0"/>
              </a:ext>
            </a:extLst>
          </a:blip>
          <a:srcRect t="31466" r="7202" b="32272"/>
          <a:stretch>
            <a:fillRect/>
          </a:stretch>
        </p:blipFill>
        <p:spPr>
          <a:xfrm>
            <a:off x="-189230" y="-31115"/>
            <a:ext cx="3731260" cy="72898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0" y="635"/>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750435" y="1270"/>
            <a:ext cx="1984375" cy="671830"/>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custDataLst>
              <p:tags r:id="rId1"/>
            </p:custDataLst>
          </p:nvPr>
        </p:nvSpPr>
        <p:spPr>
          <a:xfrm>
            <a:off x="4593918" y="53169"/>
            <a:ext cx="2296981" cy="553085"/>
          </a:xfrm>
          <a:prstGeom prst="rect">
            <a:avLst/>
          </a:prstGeom>
          <a:noFill/>
        </p:spPr>
        <p:txBody>
          <a:bodyPr wrap="square" rtlCol="0">
            <a:spAutoFit/>
          </a:bodyPr>
          <a:lstStyle/>
          <a:p>
            <a:pPr algn="ctr"/>
            <a:r>
              <a:rPr lang="zh-CN" altLang="en-US" sz="2000">
                <a:solidFill>
                  <a:schemeClr val="bg1"/>
                </a:solidFill>
                <a:latin typeface="微软雅黑" panose="020B0503020204020204" charset="-122"/>
                <a:ea typeface="微软雅黑" panose="020B0503020204020204" charset="-122"/>
                <a:cs typeface="汉仪晓波花月圆W" panose="00020600040101010101" charset="-122"/>
              </a:rPr>
              <a:t>营销与推广</a:t>
            </a:r>
          </a:p>
          <a:p>
            <a:pPr algn="ctr"/>
            <a:r>
              <a:rPr lang="en-US" altLang="zh-CN" sz="1000">
                <a:solidFill>
                  <a:schemeClr val="bg1"/>
                </a:solidFill>
                <a:latin typeface="汉仪晓波花月圆W" panose="00020600040101010101" charset="-122"/>
                <a:ea typeface="汉仪晓波花月圆W" panose="00020600040101010101" charset="-122"/>
                <a:cs typeface="汉仪晓波花月圆W" panose="00020600040101010101" charset="-122"/>
              </a:rPr>
              <a:t>Marketong and promotion</a:t>
            </a:r>
          </a:p>
        </p:txBody>
      </p:sp>
      <p:sp>
        <p:nvSpPr>
          <p:cNvPr id="5" name="文本框 4"/>
          <p:cNvSpPr txBox="1"/>
          <p:nvPr/>
        </p:nvSpPr>
        <p:spPr>
          <a:xfrm>
            <a:off x="488950" y="6056630"/>
            <a:ext cx="4064000" cy="368300"/>
          </a:xfrm>
          <a:prstGeom prst="rect">
            <a:avLst/>
          </a:prstGeom>
          <a:noFill/>
        </p:spPr>
        <p:txBody>
          <a:bodyPr wrap="square" rtlCol="0">
            <a:spAutoFit/>
          </a:bodyPr>
          <a:lstStyle/>
          <a:p>
            <a:r>
              <a:rPr lang="zh-CN" altLang="en-US"/>
              <a:t>第八届全国激光光谱技术学术论坛</a:t>
            </a:r>
          </a:p>
        </p:txBody>
      </p:sp>
      <p:pic>
        <p:nvPicPr>
          <p:cNvPr id="9" name="图片 8"/>
          <p:cNvPicPr>
            <a:picLocks noChangeAspect="1"/>
          </p:cNvPicPr>
          <p:nvPr/>
        </p:nvPicPr>
        <p:blipFill>
          <a:blip r:embed="rId4" cstate="print"/>
          <a:stretch>
            <a:fillRect/>
          </a:stretch>
        </p:blipFill>
        <p:spPr>
          <a:xfrm>
            <a:off x="607695" y="3672840"/>
            <a:ext cx="3240000" cy="2161463"/>
          </a:xfrm>
          <a:prstGeom prst="rect">
            <a:avLst/>
          </a:prstGeom>
        </p:spPr>
      </p:pic>
      <p:pic>
        <p:nvPicPr>
          <p:cNvPr id="18" name="图片 17"/>
          <p:cNvPicPr>
            <a:picLocks noChangeAspect="1"/>
          </p:cNvPicPr>
          <p:nvPr/>
        </p:nvPicPr>
        <p:blipFill>
          <a:blip r:embed="rId5" cstate="print"/>
          <a:stretch>
            <a:fillRect/>
          </a:stretch>
        </p:blipFill>
        <p:spPr>
          <a:xfrm>
            <a:off x="611505" y="1059180"/>
            <a:ext cx="3240000" cy="2430157"/>
          </a:xfrm>
          <a:prstGeom prst="rect">
            <a:avLst/>
          </a:prstGeom>
        </p:spPr>
      </p:pic>
      <p:sp>
        <p:nvSpPr>
          <p:cNvPr id="20" name="文本框 19"/>
          <p:cNvSpPr txBox="1"/>
          <p:nvPr/>
        </p:nvSpPr>
        <p:spPr>
          <a:xfrm>
            <a:off x="4469130" y="3304540"/>
            <a:ext cx="4064000" cy="645160"/>
          </a:xfrm>
          <a:prstGeom prst="rect">
            <a:avLst/>
          </a:prstGeom>
          <a:noFill/>
        </p:spPr>
        <p:txBody>
          <a:bodyPr wrap="square" rtlCol="0">
            <a:spAutoFit/>
          </a:bodyPr>
          <a:lstStyle/>
          <a:p>
            <a:pPr algn="ctr"/>
            <a:r>
              <a:rPr lang="zh-CN" altLang="en-US"/>
              <a:t>第五届全国强激光与粒子束前沿</a:t>
            </a:r>
          </a:p>
          <a:p>
            <a:pPr algn="ctr"/>
            <a:r>
              <a:rPr lang="zh-CN" altLang="en-US"/>
              <a:t>学术研讨会</a:t>
            </a:r>
          </a:p>
        </p:txBody>
      </p:sp>
      <p:pic>
        <p:nvPicPr>
          <p:cNvPr id="21" name="图片 20"/>
          <p:cNvPicPr>
            <a:picLocks noChangeAspect="1"/>
          </p:cNvPicPr>
          <p:nvPr/>
        </p:nvPicPr>
        <p:blipFill>
          <a:blip r:embed="rId6" cstate="print"/>
          <a:stretch>
            <a:fillRect/>
          </a:stretch>
        </p:blipFill>
        <p:spPr>
          <a:xfrm>
            <a:off x="4805680" y="789940"/>
            <a:ext cx="3240000" cy="2430322"/>
          </a:xfrm>
          <a:prstGeom prst="rect">
            <a:avLst/>
          </a:prstGeom>
        </p:spPr>
      </p:pic>
      <p:pic>
        <p:nvPicPr>
          <p:cNvPr id="22" name="图片 21"/>
          <p:cNvPicPr>
            <a:picLocks noChangeAspect="1"/>
          </p:cNvPicPr>
          <p:nvPr/>
        </p:nvPicPr>
        <p:blipFill>
          <a:blip r:embed="rId7" cstate="print"/>
          <a:srcRect l="10408"/>
          <a:stretch>
            <a:fillRect/>
          </a:stretch>
        </p:blipFill>
        <p:spPr>
          <a:xfrm>
            <a:off x="4805680" y="3949700"/>
            <a:ext cx="3240000" cy="2033594"/>
          </a:xfrm>
          <a:prstGeom prst="rect">
            <a:avLst/>
          </a:prstGeom>
        </p:spPr>
      </p:pic>
      <p:sp>
        <p:nvSpPr>
          <p:cNvPr id="23" name="文本框 22"/>
          <p:cNvSpPr txBox="1"/>
          <p:nvPr/>
        </p:nvSpPr>
        <p:spPr>
          <a:xfrm>
            <a:off x="4393565" y="6176645"/>
            <a:ext cx="4064000" cy="368300"/>
          </a:xfrm>
          <a:prstGeom prst="rect">
            <a:avLst/>
          </a:prstGeom>
          <a:noFill/>
        </p:spPr>
        <p:txBody>
          <a:bodyPr wrap="square" rtlCol="0">
            <a:spAutoFit/>
          </a:bodyPr>
          <a:lstStyle/>
          <a:p>
            <a:r>
              <a:rPr lang="en-US" altLang="zh-CN"/>
              <a:t>    </a:t>
            </a:r>
            <a:r>
              <a:rPr lang="zh-CN" altLang="en-US"/>
              <a:t>第七届里德堡原子和分子国际研讨会</a:t>
            </a:r>
          </a:p>
        </p:txBody>
      </p:sp>
      <p:grpSp>
        <p:nvGrpSpPr>
          <p:cNvPr id="26" name="组合 25"/>
          <p:cNvGrpSpPr/>
          <p:nvPr/>
        </p:nvGrpSpPr>
        <p:grpSpPr>
          <a:xfrm>
            <a:off x="8808720" y="1610360"/>
            <a:ext cx="3197225" cy="4514935"/>
            <a:chOff x="10103" y="1312"/>
            <a:chExt cx="6160" cy="8601"/>
          </a:xfrm>
        </p:grpSpPr>
        <p:pic>
          <p:nvPicPr>
            <p:cNvPr id="27" name="图片 26"/>
            <p:cNvPicPr>
              <a:picLocks noChangeAspect="1"/>
            </p:cNvPicPr>
            <p:nvPr/>
          </p:nvPicPr>
          <p:blipFill>
            <a:blip r:embed="rId8" cstate="print"/>
            <a:stretch>
              <a:fillRect/>
            </a:stretch>
          </p:blipFill>
          <p:spPr>
            <a:xfrm>
              <a:off x="10103" y="1312"/>
              <a:ext cx="5921" cy="7899"/>
            </a:xfrm>
            <a:prstGeom prst="rect">
              <a:avLst/>
            </a:prstGeom>
          </p:spPr>
        </p:pic>
        <p:sp>
          <p:nvSpPr>
            <p:cNvPr id="28" name="文本框 27"/>
            <p:cNvSpPr txBox="1"/>
            <p:nvPr/>
          </p:nvSpPr>
          <p:spPr>
            <a:xfrm>
              <a:off x="10104" y="9211"/>
              <a:ext cx="6159" cy="702"/>
            </a:xfrm>
            <a:prstGeom prst="rect">
              <a:avLst/>
            </a:prstGeom>
            <a:noFill/>
          </p:spPr>
          <p:txBody>
            <a:bodyPr wrap="square" rtlCol="0">
              <a:spAutoFit/>
            </a:bodyPr>
            <a:lstStyle/>
            <a:p>
              <a:r>
                <a:rPr lang="zh-CN" altLang="en-US"/>
                <a:t>第九届原子分子精密谱研讨会</a:t>
              </a:r>
            </a:p>
          </p:txBody>
        </p:sp>
      </p:grpSp>
      <p:pic>
        <p:nvPicPr>
          <p:cNvPr id="24" name="图片 23"/>
          <p:cNvPicPr>
            <a:picLocks noChangeAspect="1"/>
          </p:cNvPicPr>
          <p:nvPr/>
        </p:nvPicPr>
        <p:blipFill rotWithShape="1">
          <a:blip r:embed="rId9" cstate="print">
            <a:extLst>
              <a:ext uri="{28A0092B-C50C-407E-A947-70E740481C1C}">
                <a14:useLocalDpi xmlns:a14="http://schemas.microsoft.com/office/drawing/2010/main" xmlns="" val="0"/>
              </a:ext>
            </a:extLst>
          </a:blip>
          <a:srcRect t="31466" r="7202" b="32272"/>
          <a:stretch>
            <a:fillRect/>
          </a:stretch>
        </p:blipFill>
        <p:spPr>
          <a:xfrm>
            <a:off x="-189230" y="-31115"/>
            <a:ext cx="3731260" cy="7289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0" y="635"/>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750435" y="5715"/>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1"/>
            </p:custDataLst>
          </p:nvPr>
        </p:nvSpPr>
        <p:spPr>
          <a:xfrm>
            <a:off x="2717165" y="1549400"/>
            <a:ext cx="6757670" cy="626110"/>
          </a:xfrm>
          <a:prstGeom prst="rect">
            <a:avLst/>
          </a:prstGeom>
          <a:noFill/>
        </p:spPr>
        <p:txBody>
          <a:bodyPr wrap="square" lIns="0" tIns="0" rIns="0" bIns="0" rtlCol="0" anchor="b">
            <a:noAutofit/>
          </a:bodyPr>
          <a:lstStyle/>
          <a:p>
            <a:pPr algn="ctr">
              <a:spcBef>
                <a:spcPct val="0"/>
              </a:spcBef>
              <a:spcAft>
                <a:spcPct val="0"/>
              </a:spcAft>
            </a:pPr>
            <a:r>
              <a:rPr lang="zh-CN" altLang="en-US" sz="2800" b="1" dirty="0">
                <a:solidFill>
                  <a:srgbClr val="A6231B"/>
                </a:solidFill>
                <a:latin typeface="+mn-ea"/>
                <a:cs typeface="+mn-ea"/>
              </a:rPr>
              <a:t>不止于供应商，而是行业创新的</a:t>
            </a:r>
            <a:r>
              <a:rPr lang="en-US" altLang="zh-CN" sz="2800" b="1" dirty="0">
                <a:solidFill>
                  <a:srgbClr val="A6231B"/>
                </a:solidFill>
                <a:latin typeface="+mn-ea"/>
                <a:cs typeface="+mn-ea"/>
              </a:rPr>
              <a:t>“</a:t>
            </a:r>
            <a:r>
              <a:rPr lang="zh-CN" altLang="en-US" sz="2800" b="1" dirty="0">
                <a:solidFill>
                  <a:srgbClr val="A6231B"/>
                </a:solidFill>
                <a:latin typeface="+mn-ea"/>
                <a:cs typeface="+mn-ea"/>
              </a:rPr>
              <a:t>共谋者</a:t>
            </a:r>
            <a:r>
              <a:rPr lang="en-US" altLang="zh-CN" sz="2800" b="1" dirty="0">
                <a:solidFill>
                  <a:srgbClr val="A6231B"/>
                </a:solidFill>
                <a:latin typeface="+mn-ea"/>
                <a:cs typeface="+mn-ea"/>
              </a:rPr>
              <a:t>”</a:t>
            </a:r>
          </a:p>
        </p:txBody>
      </p:sp>
      <p:sp>
        <p:nvSpPr>
          <p:cNvPr id="4" name="文本框 3"/>
          <p:cNvSpPr txBox="1"/>
          <p:nvPr/>
        </p:nvSpPr>
        <p:spPr>
          <a:xfrm>
            <a:off x="1813560" y="2520950"/>
            <a:ext cx="9115425" cy="3398174"/>
          </a:xfrm>
          <a:prstGeom prst="rect">
            <a:avLst/>
          </a:prstGeom>
        </p:spPr>
        <p:txBody>
          <a:bodyPr wrap="square">
            <a:spAutoFit/>
          </a:bodyPr>
          <a:lstStyle/>
          <a:p>
            <a:pPr marL="0" indent="0">
              <a:lnSpc>
                <a:spcPct val="150000"/>
              </a:lnSpc>
              <a:spcBef>
                <a:spcPts val="600"/>
              </a:spcBef>
              <a:spcAft>
                <a:spcPts val="600"/>
              </a:spcAft>
            </a:pPr>
            <a:r>
              <a:rPr lang="zh-CN" altLang="en-US" sz="1600" b="0" i="0" dirty="0">
                <a:solidFill>
                  <a:srgbClr val="404040"/>
                </a:solidFill>
                <a:latin typeface="+mn-ea"/>
                <a:cs typeface="+mn-ea"/>
              </a:rPr>
              <a:t>我们拒绝做简单的设备供应商，而是致力于成为客户的技术合作伙伴</a:t>
            </a:r>
            <a:r>
              <a:rPr lang="zh-CN" altLang="en-US" sz="1600" b="0" i="0" dirty="0" smtClean="0">
                <a:solidFill>
                  <a:srgbClr val="404040"/>
                </a:solidFill>
                <a:latin typeface="+mn-ea"/>
                <a:cs typeface="+mn-ea"/>
              </a:rPr>
              <a:t>：</a:t>
            </a:r>
            <a:endParaRPr lang="en-US" altLang="zh-CN" sz="1600" b="0" i="0" dirty="0" smtClean="0">
              <a:solidFill>
                <a:srgbClr val="404040"/>
              </a:solidFill>
              <a:latin typeface="+mn-ea"/>
              <a:cs typeface="+mn-ea"/>
            </a:endParaRPr>
          </a:p>
          <a:p>
            <a:pPr marL="0" indent="0">
              <a:lnSpc>
                <a:spcPct val="150000"/>
              </a:lnSpc>
              <a:spcBef>
                <a:spcPts val="600"/>
              </a:spcBef>
              <a:spcAft>
                <a:spcPts val="600"/>
              </a:spcAft>
            </a:pPr>
            <a:endParaRPr lang="zh-CN" altLang="en-US" sz="1600" b="0" i="0" dirty="0">
              <a:solidFill>
                <a:srgbClr val="404040"/>
              </a:solidFill>
              <a:latin typeface="+mn-ea"/>
              <a:cs typeface="+mn-ea"/>
            </a:endParaRPr>
          </a:p>
          <a:p>
            <a:pPr marL="285750" indent="-285750">
              <a:lnSpc>
                <a:spcPct val="150000"/>
              </a:lnSpc>
              <a:spcBef>
                <a:spcPct val="0"/>
              </a:spcBef>
              <a:spcAft>
                <a:spcPct val="0"/>
              </a:spcAft>
              <a:buFont typeface="Wingdings" panose="05000000000000000000" charset="0"/>
              <a:buChar char="Ø"/>
            </a:pPr>
            <a:r>
              <a:rPr lang="zh-CN" altLang="en-US" sz="1600" b="1" i="0" dirty="0">
                <a:solidFill>
                  <a:srgbClr val="404040"/>
                </a:solidFill>
                <a:latin typeface="+mn-ea"/>
                <a:cs typeface="+mn-ea"/>
              </a:rPr>
              <a:t>对科研机构</a:t>
            </a:r>
            <a:r>
              <a:rPr lang="zh-CN" altLang="en-US" sz="1600" b="0" i="0" dirty="0">
                <a:solidFill>
                  <a:srgbClr val="404040"/>
                </a:solidFill>
                <a:latin typeface="+mn-ea"/>
                <a:cs typeface="+mn-ea"/>
              </a:rPr>
              <a:t>：提供“交钥匙”式定制化方案，加速从论文到产品的转化；</a:t>
            </a:r>
          </a:p>
          <a:p>
            <a:pPr marL="285750" indent="-285750">
              <a:lnSpc>
                <a:spcPct val="150000"/>
              </a:lnSpc>
              <a:spcBef>
                <a:spcPct val="0"/>
              </a:spcBef>
              <a:spcAft>
                <a:spcPct val="0"/>
              </a:spcAft>
              <a:buFont typeface="Wingdings" panose="05000000000000000000" charset="0"/>
              <a:buChar char="Ø"/>
            </a:pPr>
            <a:r>
              <a:rPr lang="zh-CN" altLang="en-US" sz="1600" b="1" i="0" dirty="0">
                <a:solidFill>
                  <a:srgbClr val="404040"/>
                </a:solidFill>
                <a:latin typeface="+mn-ea"/>
                <a:cs typeface="+mn-ea"/>
              </a:rPr>
              <a:t>对工业企业</a:t>
            </a:r>
            <a:r>
              <a:rPr lang="zh-CN" altLang="en-US" sz="1600" b="0" i="0" dirty="0">
                <a:solidFill>
                  <a:srgbClr val="404040"/>
                </a:solidFill>
                <a:latin typeface="+mn-ea"/>
                <a:cs typeface="+mn-ea"/>
              </a:rPr>
              <a:t>：构建“光学传感</a:t>
            </a:r>
            <a:r>
              <a:rPr lang="en-US" altLang="zh-CN" sz="1600" b="0" i="0" dirty="0">
                <a:solidFill>
                  <a:srgbClr val="404040"/>
                </a:solidFill>
                <a:latin typeface="+mn-ea"/>
                <a:cs typeface="+mn-ea"/>
              </a:rPr>
              <a:t>+</a:t>
            </a:r>
            <a:r>
              <a:rPr lang="zh-CN" altLang="en-US" sz="1600" b="0" i="0" dirty="0">
                <a:solidFill>
                  <a:srgbClr val="404040"/>
                </a:solidFill>
                <a:latin typeface="+mn-ea"/>
                <a:cs typeface="+mn-ea"/>
              </a:rPr>
              <a:t>数据分析</a:t>
            </a:r>
            <a:r>
              <a:rPr lang="en-US" altLang="zh-CN" sz="1600" b="0" i="0" dirty="0">
                <a:solidFill>
                  <a:srgbClr val="404040"/>
                </a:solidFill>
                <a:latin typeface="+mn-ea"/>
                <a:cs typeface="+mn-ea"/>
              </a:rPr>
              <a:t>+</a:t>
            </a:r>
            <a:r>
              <a:rPr lang="zh-CN" altLang="en-US" sz="1600" b="0" i="0" dirty="0">
                <a:solidFill>
                  <a:srgbClr val="404040"/>
                </a:solidFill>
                <a:latin typeface="+mn-ea"/>
                <a:cs typeface="+mn-ea"/>
              </a:rPr>
              <a:t>智能决策”的全栈能力，推动产业智能化升级；</a:t>
            </a:r>
          </a:p>
          <a:p>
            <a:pPr marL="285750" indent="-285750">
              <a:lnSpc>
                <a:spcPct val="150000"/>
              </a:lnSpc>
              <a:spcBef>
                <a:spcPct val="0"/>
              </a:spcBef>
              <a:spcAft>
                <a:spcPct val="0"/>
              </a:spcAft>
              <a:buFont typeface="Wingdings" panose="05000000000000000000" charset="0"/>
              <a:buChar char="Ø"/>
            </a:pPr>
            <a:r>
              <a:rPr lang="zh-CN" altLang="en-US" sz="1600" b="1" i="0" dirty="0">
                <a:solidFill>
                  <a:srgbClr val="404040"/>
                </a:solidFill>
                <a:latin typeface="+mn-ea"/>
                <a:cs typeface="+mn-ea"/>
              </a:rPr>
              <a:t>对国家战略</a:t>
            </a:r>
            <a:r>
              <a:rPr lang="zh-CN" altLang="en-US" sz="1600" b="0" i="0" dirty="0">
                <a:solidFill>
                  <a:srgbClr val="404040"/>
                </a:solidFill>
                <a:latin typeface="+mn-ea"/>
                <a:cs typeface="+mn-ea"/>
              </a:rPr>
              <a:t>：在“卡脖子”的光电器件领域持续突破，守护产业链安全。</a:t>
            </a:r>
          </a:p>
          <a:p>
            <a:pPr indent="0">
              <a:lnSpc>
                <a:spcPct val="150000"/>
              </a:lnSpc>
              <a:spcBef>
                <a:spcPct val="0"/>
              </a:spcBef>
              <a:spcAft>
                <a:spcPct val="0"/>
              </a:spcAft>
              <a:buFont typeface="Wingdings" panose="05000000000000000000" charset="0"/>
              <a:buNone/>
            </a:pPr>
            <a:endParaRPr lang="zh-CN" altLang="en-US" sz="1600" b="0" i="0" dirty="0">
              <a:solidFill>
                <a:srgbClr val="404040"/>
              </a:solidFill>
              <a:latin typeface="+mn-ea"/>
              <a:cs typeface="+mn-ea"/>
            </a:endParaRPr>
          </a:p>
          <a:p>
            <a:pPr marL="0" indent="0">
              <a:lnSpc>
                <a:spcPct val="150000"/>
              </a:lnSpc>
              <a:spcBef>
                <a:spcPts val="600"/>
              </a:spcBef>
              <a:spcAft>
                <a:spcPts val="600"/>
              </a:spcAft>
            </a:pPr>
            <a:r>
              <a:rPr lang="zh-CN" altLang="en-US" b="1" i="0" dirty="0">
                <a:solidFill>
                  <a:srgbClr val="404040"/>
                </a:solidFill>
                <a:latin typeface="+mn-ea"/>
                <a:cs typeface="+mn-ea"/>
              </a:rPr>
              <a:t>这就是成都多谱光学的商业哲学</a:t>
            </a:r>
            <a:r>
              <a:rPr lang="en-US" altLang="zh-CN" b="1" i="0" dirty="0">
                <a:solidFill>
                  <a:srgbClr val="404040"/>
                </a:solidFill>
                <a:latin typeface="+mn-ea"/>
                <a:cs typeface="+mn-ea"/>
              </a:rPr>
              <a:t>——</a:t>
            </a:r>
            <a:r>
              <a:rPr lang="zh-CN" altLang="en-US" b="1" i="0" dirty="0">
                <a:solidFill>
                  <a:srgbClr val="404040"/>
                </a:solidFill>
                <a:latin typeface="+mn-ea"/>
                <a:cs typeface="+mn-ea"/>
              </a:rPr>
              <a:t>以硬科技为矛，以深场景为盾，在光电产业的星辰大海中，与客户共同书写属于中国高端制造的新范式。</a:t>
            </a:r>
          </a:p>
        </p:txBody>
      </p:sp>
      <p:sp>
        <p:nvSpPr>
          <p:cNvPr id="2" name="文本框 1"/>
          <p:cNvSpPr txBox="1"/>
          <p:nvPr>
            <p:custDataLst>
              <p:tags r:id="rId2"/>
            </p:custDataLst>
          </p:nvPr>
        </p:nvSpPr>
        <p:spPr>
          <a:xfrm>
            <a:off x="4591768" y="53161"/>
            <a:ext cx="2296981" cy="553085"/>
          </a:xfrm>
          <a:prstGeom prst="rect">
            <a:avLst/>
          </a:prstGeom>
          <a:noFill/>
        </p:spPr>
        <p:txBody>
          <a:bodyPr wrap="square" rtlCol="0">
            <a:spAutoFit/>
          </a:bodyPr>
          <a:lstStyle/>
          <a:p>
            <a:pPr algn="ctr"/>
            <a:r>
              <a:rPr lang="zh-CN" altLang="en-US" sz="2000">
                <a:solidFill>
                  <a:schemeClr val="bg1"/>
                </a:solidFill>
                <a:latin typeface="微软雅黑" panose="020B0503020204020204" charset="-122"/>
                <a:ea typeface="微软雅黑" panose="020B0503020204020204" charset="-122"/>
                <a:cs typeface="汉仪晓波花月圆W" panose="00020600040101010101" charset="-122"/>
              </a:rPr>
              <a:t>结语</a:t>
            </a:r>
            <a:endParaRPr lang="zh-CN" altLang="en-US" sz="1400">
              <a:solidFill>
                <a:schemeClr val="bg1"/>
              </a:solidFill>
              <a:latin typeface="汉仪晓波花月圆W" panose="00020600040101010101" charset="-122"/>
              <a:ea typeface="汉仪晓波花月圆W" panose="00020600040101010101" charset="-122"/>
              <a:cs typeface="汉仪晓波花月圆W" panose="00020600040101010101" charset="-122"/>
            </a:endParaRPr>
          </a:p>
          <a:p>
            <a:pPr algn="ctr"/>
            <a:r>
              <a:rPr lang="en-US" altLang="zh-CN" sz="1000">
                <a:solidFill>
                  <a:schemeClr val="bg1"/>
                </a:solidFill>
                <a:latin typeface="汉仪晓波花月圆W" panose="00020600040101010101" charset="-122"/>
                <a:ea typeface="汉仪晓波花月圆W" panose="00020600040101010101" charset="-122"/>
                <a:cs typeface="汉仪晓波花月圆W" panose="00020600040101010101" charset="-122"/>
              </a:rPr>
              <a:t>Conclution</a:t>
            </a:r>
          </a:p>
        </p:txBody>
      </p:sp>
      <p:pic>
        <p:nvPicPr>
          <p:cNvPr id="12" name="图片 11"/>
          <p:cNvPicPr>
            <a:picLocks noChangeAspect="1"/>
          </p:cNvPicPr>
          <p:nvPr/>
        </p:nvPicPr>
        <p:blipFill rotWithShape="1">
          <a:blip r:embed="rId5" cstate="print">
            <a:extLst>
              <a:ext uri="{28A0092B-C50C-407E-A947-70E740481C1C}">
                <a14:useLocalDpi xmlns:a14="http://schemas.microsoft.com/office/drawing/2010/main" xmlns="" val="0"/>
              </a:ext>
            </a:extLst>
          </a:blip>
          <a:srcRect t="31466" r="7202" b="32272"/>
          <a:stretch>
            <a:fillRect/>
          </a:stretch>
        </p:blipFill>
        <p:spPr>
          <a:xfrm>
            <a:off x="-189230" y="-31115"/>
            <a:ext cx="3731260" cy="7289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文本框 20"/>
          <p:cNvSpPr txBox="1"/>
          <p:nvPr/>
        </p:nvSpPr>
        <p:spPr>
          <a:xfrm>
            <a:off x="3372485" y="1445895"/>
            <a:ext cx="5760720" cy="583565"/>
          </a:xfrm>
          <a:prstGeom prst="rect">
            <a:avLst/>
          </a:prstGeom>
          <a:noFill/>
        </p:spPr>
        <p:txBody>
          <a:bodyPr wrap="square" rtlCol="0">
            <a:spAutoFit/>
          </a:bodyPr>
          <a:lstStyle/>
          <a:p>
            <a:pPr algn="dist"/>
            <a:r>
              <a:rPr lang="zh-CN" altLang="en-US" sz="3200" b="1">
                <a:solidFill>
                  <a:schemeClr val="tx1"/>
                </a:solidFill>
                <a:latin typeface="+mn-ea"/>
                <a:cs typeface="汉仪晓波花月圆W" panose="00020600040101010101" charset="-122"/>
              </a:rPr>
              <a:t>成都多谱光学科技有限公司</a:t>
            </a:r>
          </a:p>
        </p:txBody>
      </p:sp>
      <p:sp>
        <p:nvSpPr>
          <p:cNvPr id="3" name="文本框 2"/>
          <p:cNvSpPr txBox="1"/>
          <p:nvPr/>
        </p:nvSpPr>
        <p:spPr>
          <a:xfrm>
            <a:off x="4301808" y="5121275"/>
            <a:ext cx="3588385" cy="1198880"/>
          </a:xfrm>
          <a:prstGeom prst="rect">
            <a:avLst/>
          </a:prstGeom>
          <a:noFill/>
        </p:spPr>
        <p:txBody>
          <a:bodyPr wrap="square" rtlCol="0">
            <a:spAutoFit/>
          </a:bodyPr>
          <a:lstStyle/>
          <a:p>
            <a:pPr algn="ctr"/>
            <a:r>
              <a:rPr lang="zh-CN" sz="54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谢谢观看</a:t>
            </a:r>
            <a:endParaRPr lang="zh-CN" sz="36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a:p>
            <a:pPr algn="ctr"/>
            <a:r>
              <a:rPr lang="zh-CN">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rPr>
              <a:t>Thanks for watching</a:t>
            </a:r>
          </a:p>
        </p:txBody>
      </p:sp>
      <p:sp>
        <p:nvSpPr>
          <p:cNvPr id="13" name="文本框 12"/>
          <p:cNvSpPr txBox="1"/>
          <p:nvPr/>
        </p:nvSpPr>
        <p:spPr>
          <a:xfrm>
            <a:off x="9557703" y="6454775"/>
            <a:ext cx="2602865" cy="306705"/>
          </a:xfrm>
          <a:prstGeom prst="rect">
            <a:avLst/>
          </a:prstGeom>
          <a:noFill/>
        </p:spPr>
        <p:txBody>
          <a:bodyPr wrap="none" rtlCol="0" anchor="t">
            <a:spAutoFit/>
          </a:bodyPr>
          <a:lstStyle/>
          <a:p>
            <a:pPr algn="l">
              <a:lnSpc>
                <a:spcPct val="100000"/>
              </a:lnSpc>
            </a:pPr>
            <a:r>
              <a:rPr lang="en-US" altLang="zh-CN" sz="1400">
                <a:latin typeface="汉仪晓波花月圆W" panose="00020600040101010101" charset="-122"/>
                <a:ea typeface="汉仪晓波花月圆W" panose="00020600040101010101" charset="-122"/>
                <a:cs typeface="汉仪晓波花月圆W" panose="00020600040101010101" charset="-122"/>
                <a:sym typeface="+mn-ea"/>
              </a:rPr>
              <a:t>           </a:t>
            </a:r>
            <a:r>
              <a:rPr lang="zh-CN" altLang="en-US" sz="1400">
                <a:latin typeface="汉仪晓波花月圆W" panose="00020600040101010101" charset="-122"/>
                <a:ea typeface="汉仪晓波花月圆W" panose="00020600040101010101" charset="-122"/>
                <a:cs typeface="汉仪晓波花月圆W" panose="00020600040101010101" charset="-122"/>
                <a:sym typeface="+mn-ea"/>
              </a:rPr>
              <a:t>更新时间：</a:t>
            </a:r>
            <a:r>
              <a:rPr lang="en-US" altLang="zh-CN" sz="1400">
                <a:latin typeface="汉仪晓波花月圆W" panose="00020600040101010101" charset="-122"/>
                <a:ea typeface="汉仪晓波花月圆W" panose="00020600040101010101" charset="-122"/>
                <a:cs typeface="汉仪晓波花月圆W" panose="00020600040101010101" charset="-122"/>
                <a:sym typeface="+mn-ea"/>
              </a:rPr>
              <a:t>2025.6.30</a:t>
            </a:r>
          </a:p>
        </p:txBody>
      </p:sp>
      <p:sp>
        <p:nvSpPr>
          <p:cNvPr id="17" name="菱形 16"/>
          <p:cNvSpPr/>
          <p:nvPr/>
        </p:nvSpPr>
        <p:spPr>
          <a:xfrm>
            <a:off x="2641600" y="3109595"/>
            <a:ext cx="1158875" cy="1158875"/>
          </a:xfrm>
          <a:prstGeom prst="diamond">
            <a:avLst/>
          </a:prstGeom>
          <a:noFill/>
          <a:ln w="25400">
            <a:solidFill>
              <a:srgbClr val="A62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菱形 17"/>
          <p:cNvSpPr/>
          <p:nvPr/>
        </p:nvSpPr>
        <p:spPr>
          <a:xfrm>
            <a:off x="1782445" y="3262630"/>
            <a:ext cx="852170" cy="852170"/>
          </a:xfrm>
          <a:prstGeom prst="diamond">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8399145" y="3108960"/>
            <a:ext cx="2011045" cy="1158240"/>
            <a:chOff x="13516" y="4281"/>
            <a:chExt cx="3167" cy="1824"/>
          </a:xfrm>
        </p:grpSpPr>
        <p:sp>
          <p:nvSpPr>
            <p:cNvPr id="22" name="菱形 21"/>
            <p:cNvSpPr/>
            <p:nvPr/>
          </p:nvSpPr>
          <p:spPr>
            <a:xfrm>
              <a:off x="13516" y="4281"/>
              <a:ext cx="1825" cy="1825"/>
            </a:xfrm>
            <a:prstGeom prst="diamond">
              <a:avLst/>
            </a:prstGeom>
            <a:noFill/>
            <a:ln w="25400">
              <a:solidFill>
                <a:srgbClr val="A62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菱形 22"/>
            <p:cNvSpPr/>
            <p:nvPr/>
          </p:nvSpPr>
          <p:spPr>
            <a:xfrm>
              <a:off x="15341" y="4522"/>
              <a:ext cx="1342" cy="1342"/>
            </a:xfrm>
            <a:prstGeom prst="diamond">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图片 37"/>
          <p:cNvPicPr>
            <a:picLocks noChangeAspect="1"/>
          </p:cNvPicPr>
          <p:nvPr/>
        </p:nvPicPr>
        <p:blipFill rotWithShape="1">
          <a:blip r:embed="rId3" cstate="print">
            <a:extLst>
              <a:ext uri="{28A0092B-C50C-407E-A947-70E740481C1C}">
                <a14:useLocalDpi xmlns:a14="http://schemas.microsoft.com/office/drawing/2010/main" xmlns="" val="0"/>
              </a:ext>
            </a:extLst>
          </a:blip>
          <a:srcRect t="31466" b="32272"/>
          <a:stretch>
            <a:fillRect/>
          </a:stretch>
        </p:blipFill>
        <p:spPr>
          <a:xfrm>
            <a:off x="3963725" y="384977"/>
            <a:ext cx="4190346" cy="759750"/>
          </a:xfrm>
          <a:prstGeom prst="rect">
            <a:avLst/>
          </a:prstGeom>
        </p:spPr>
      </p:pic>
      <p:sp>
        <p:nvSpPr>
          <p:cNvPr id="14" name="菱形 13"/>
          <p:cNvSpPr/>
          <p:nvPr/>
        </p:nvSpPr>
        <p:spPr>
          <a:xfrm flipH="1">
            <a:off x="3283585" y="2736215"/>
            <a:ext cx="1903730" cy="1903730"/>
          </a:xfrm>
          <a:prstGeom prst="diamond">
            <a:avLst/>
          </a:prstGeom>
          <a:noFill/>
          <a:ln w="25400">
            <a:solidFill>
              <a:srgbClr val="A62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菱形 1"/>
          <p:cNvSpPr/>
          <p:nvPr/>
        </p:nvSpPr>
        <p:spPr>
          <a:xfrm flipH="1">
            <a:off x="6957695" y="2736215"/>
            <a:ext cx="1903730" cy="1903730"/>
          </a:xfrm>
          <a:prstGeom prst="diamond">
            <a:avLst/>
          </a:prstGeom>
          <a:noFill/>
          <a:ln w="25400">
            <a:solidFill>
              <a:srgbClr val="A62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p:cNvSpPr/>
          <p:nvPr/>
        </p:nvSpPr>
        <p:spPr>
          <a:xfrm flipH="1">
            <a:off x="4548823" y="2141855"/>
            <a:ext cx="3094355" cy="3094355"/>
          </a:xfrm>
          <a:prstGeom prst="diamond">
            <a:avLst/>
          </a:prstGeom>
          <a:blipFill rotWithShape="1">
            <a:blip r:embed="rId4" cstate="print"/>
            <a:stretch>
              <a:fillRect/>
            </a:stretch>
          </a:bli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文本框 27"/>
          <p:cNvSpPr txBox="1"/>
          <p:nvPr/>
        </p:nvSpPr>
        <p:spPr>
          <a:xfrm>
            <a:off x="4995545" y="2775585"/>
            <a:ext cx="2989580" cy="891540"/>
          </a:xfrm>
          <a:prstGeom prst="rect">
            <a:avLst/>
          </a:prstGeom>
          <a:noFill/>
        </p:spPr>
        <p:txBody>
          <a:bodyPr wrap="square" rtlCol="0">
            <a:spAutoFit/>
          </a:bodyPr>
          <a:lstStyle/>
          <a:p>
            <a:pPr algn="dist"/>
            <a:r>
              <a:rPr lang="zh-CN" altLang="en-US" sz="3600">
                <a:solidFill>
                  <a:schemeClr val="tx1"/>
                </a:solidFill>
                <a:latin typeface="+mj-ea"/>
                <a:ea typeface="+mj-ea"/>
                <a:cs typeface="汉仪晓波花月圆W" panose="00020600040101010101" charset="-122"/>
              </a:rPr>
              <a:t>企业简介</a:t>
            </a:r>
            <a:endParaRPr lang="zh-CN" altLang="en-US">
              <a:solidFill>
                <a:schemeClr val="tx1"/>
              </a:solidFill>
              <a:latin typeface="+mj-ea"/>
              <a:ea typeface="+mj-ea"/>
              <a:cs typeface="汉仪晓波花月圆W" panose="00020600040101010101" charset="-122"/>
            </a:endParaRPr>
          </a:p>
          <a:p>
            <a:pPr algn="ctr"/>
            <a:r>
              <a:rPr lang="zh-CN" altLang="en-US" sz="1600">
                <a:latin typeface="汉仪晓波花月圆W" panose="00020600040101010101" charset="-122"/>
                <a:ea typeface="汉仪晓波花月圆W" panose="00020600040101010101" charset="-122"/>
                <a:cs typeface="汉仪晓波花月圆W" panose="00020600040101010101" charset="-122"/>
                <a:sym typeface="+mn-ea"/>
              </a:rPr>
              <a:t>Company profile</a:t>
            </a:r>
            <a:endParaRPr lang="en-US" altLang="zh-CN" sz="16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18" name="等腰三角形 17"/>
          <p:cNvSpPr/>
          <p:nvPr/>
        </p:nvSpPr>
        <p:spPr>
          <a:xfrm rot="10800000" flipV="1">
            <a:off x="-1003935" y="4978400"/>
            <a:ext cx="3737610" cy="1874520"/>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10800000">
            <a:off x="8462645" y="-7620"/>
            <a:ext cx="3737610" cy="1874520"/>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菱形 1"/>
          <p:cNvSpPr/>
          <p:nvPr/>
        </p:nvSpPr>
        <p:spPr>
          <a:xfrm>
            <a:off x="8206105" y="2981325"/>
            <a:ext cx="952500" cy="952500"/>
          </a:xfrm>
          <a:prstGeom prst="diamond">
            <a:avLst/>
          </a:prstGeom>
          <a:noFill/>
          <a:ln w="254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4" name="图片 73"/>
          <p:cNvPicPr>
            <a:picLocks noChangeAspect="1"/>
          </p:cNvPicPr>
          <p:nvPr/>
        </p:nvPicPr>
        <p:blipFill rotWithShape="1">
          <a:blip r:embed="rId3" cstate="print">
            <a:extLst>
              <a:ext uri="{28A0092B-C50C-407E-A947-70E740481C1C}">
                <a14:useLocalDpi xmlns:a14="http://schemas.microsoft.com/office/drawing/2010/main" xmlns="" val="0"/>
              </a:ext>
            </a:extLst>
          </a:blip>
          <a:srcRect l="5773" t="32936" r="76511" b="32272"/>
          <a:stretch>
            <a:fillRect/>
          </a:stretch>
        </p:blipFill>
        <p:spPr>
          <a:xfrm>
            <a:off x="2733770" y="2078132"/>
            <a:ext cx="2102744" cy="206479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0" y="635"/>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013325" y="0"/>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5165090" y="60325"/>
            <a:ext cx="1645285" cy="583565"/>
          </a:xfrm>
          <a:prstGeom prst="rect">
            <a:avLst/>
          </a:prstGeom>
          <a:noFill/>
        </p:spPr>
        <p:txBody>
          <a:bodyPr wrap="square" rtlCol="0">
            <a:spAutoFit/>
          </a:bodyPr>
          <a:lstStyle/>
          <a:p>
            <a:pPr algn="ctr"/>
            <a:r>
              <a:rPr lang="zh-CN" altLang="en-US" sz="2000" dirty="0">
                <a:solidFill>
                  <a:schemeClr val="bg1"/>
                </a:solidFill>
                <a:latin typeface="+mj-ea"/>
                <a:ea typeface="+mj-ea"/>
                <a:cs typeface="汉仪晓波花月圆W" panose="00020600040101010101" charset="-122"/>
              </a:rPr>
              <a:t>企业简介</a:t>
            </a:r>
            <a:endParaRPr lang="zh-CN" altLang="en-US" sz="1200" dirty="0">
              <a:solidFill>
                <a:schemeClr val="bg1"/>
              </a:solidFill>
              <a:latin typeface="+mj-ea"/>
              <a:ea typeface="+mj-ea"/>
              <a:cs typeface="汉仪晓波花月圆W" panose="00020600040101010101" charset="-122"/>
            </a:endParaRPr>
          </a:p>
          <a:p>
            <a:pPr algn="ctr"/>
            <a:r>
              <a:rPr lang="zh-CN" altLang="en-US" sz="1200" dirty="0">
                <a:solidFill>
                  <a:schemeClr val="bg1"/>
                </a:solidFill>
                <a:latin typeface="汉仪晓波花月圆W" panose="00020600040101010101" charset="-122"/>
                <a:ea typeface="汉仪晓波花月圆W" panose="00020600040101010101" charset="-122"/>
                <a:cs typeface="汉仪晓波花月圆W" panose="00020600040101010101" charset="-122"/>
              </a:rPr>
              <a:t>Company profile</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xmlns="" val="0"/>
              </a:ext>
            </a:extLst>
          </a:blip>
          <a:srcRect t="31466" r="7202" b="32272"/>
          <a:stretch>
            <a:fillRect/>
          </a:stretch>
        </p:blipFill>
        <p:spPr>
          <a:xfrm>
            <a:off x="-189230" y="-31115"/>
            <a:ext cx="3731260" cy="728980"/>
          </a:xfrm>
          <a:prstGeom prst="rect">
            <a:avLst/>
          </a:prstGeom>
        </p:spPr>
      </p:pic>
      <p:pic>
        <p:nvPicPr>
          <p:cNvPr id="48" name="图片 47"/>
          <p:cNvPicPr>
            <a:picLocks noChangeAspect="1"/>
          </p:cNvPicPr>
          <p:nvPr/>
        </p:nvPicPr>
        <p:blipFill rotWithShape="1">
          <a:blip r:embed="rId3" cstate="print">
            <a:extLst>
              <a:ext uri="{28A0092B-C50C-407E-A947-70E740481C1C}">
                <a14:useLocalDpi xmlns:a14="http://schemas.microsoft.com/office/drawing/2010/main" xmlns="" val="0"/>
              </a:ext>
            </a:extLst>
          </a:blip>
          <a:srcRect t="31466" b="32272"/>
          <a:stretch>
            <a:fillRect/>
          </a:stretch>
        </p:blipFill>
        <p:spPr>
          <a:xfrm>
            <a:off x="3833013" y="3321950"/>
            <a:ext cx="4190346" cy="759750"/>
          </a:xfrm>
          <a:prstGeom prst="rect">
            <a:avLst/>
          </a:prstGeom>
        </p:spPr>
      </p:pic>
      <p:pic>
        <p:nvPicPr>
          <p:cNvPr id="2050" name="Picture 2" descr="图片"/>
          <p:cNvPicPr>
            <a:picLocks noChangeAspect="1" noChangeArrowheads="1"/>
          </p:cNvPicPr>
          <p:nvPr/>
        </p:nvPicPr>
        <p:blipFill>
          <a:blip r:embed="rId4"/>
          <a:srcRect/>
          <a:stretch>
            <a:fillRect/>
          </a:stretch>
        </p:blipFill>
        <p:spPr bwMode="auto">
          <a:xfrm>
            <a:off x="8625496" y="4007582"/>
            <a:ext cx="2976432" cy="2375634"/>
          </a:xfrm>
          <a:prstGeom prst="rect">
            <a:avLst/>
          </a:prstGeom>
          <a:noFill/>
        </p:spPr>
      </p:pic>
      <p:pic>
        <p:nvPicPr>
          <p:cNvPr id="2052" name="Picture 4" descr="图片"/>
          <p:cNvPicPr>
            <a:picLocks noChangeAspect="1" noChangeArrowheads="1"/>
          </p:cNvPicPr>
          <p:nvPr/>
        </p:nvPicPr>
        <p:blipFill>
          <a:blip r:embed="rId5" cstate="print"/>
          <a:srcRect/>
          <a:stretch>
            <a:fillRect/>
          </a:stretch>
        </p:blipFill>
        <p:spPr bwMode="auto">
          <a:xfrm>
            <a:off x="8713421" y="1157653"/>
            <a:ext cx="2937335" cy="2294793"/>
          </a:xfrm>
          <a:prstGeom prst="rect">
            <a:avLst/>
          </a:prstGeom>
          <a:noFill/>
        </p:spPr>
      </p:pic>
      <p:pic>
        <p:nvPicPr>
          <p:cNvPr id="2054" name="Picture 6" descr="图片"/>
          <p:cNvPicPr>
            <a:picLocks noChangeAspect="1" noChangeArrowheads="1"/>
          </p:cNvPicPr>
          <p:nvPr/>
        </p:nvPicPr>
        <p:blipFill>
          <a:blip r:embed="rId6" cstate="print"/>
          <a:srcRect/>
          <a:stretch>
            <a:fillRect/>
          </a:stretch>
        </p:blipFill>
        <p:spPr bwMode="auto">
          <a:xfrm>
            <a:off x="688978" y="4116693"/>
            <a:ext cx="2546593" cy="2487056"/>
          </a:xfrm>
          <a:prstGeom prst="rect">
            <a:avLst/>
          </a:prstGeom>
          <a:noFill/>
        </p:spPr>
      </p:pic>
      <p:pic>
        <p:nvPicPr>
          <p:cNvPr id="53" name="图片 52"/>
          <p:cNvPicPr>
            <a:picLocks noChangeAspect="1"/>
          </p:cNvPicPr>
          <p:nvPr/>
        </p:nvPicPr>
        <p:blipFill rotWithShape="1">
          <a:blip r:embed="rId7" cstate="print">
            <a:extLst>
              <a:ext uri="{28A0092B-C50C-407E-A947-70E740481C1C}">
                <a14:useLocalDpi xmlns:a14="http://schemas.microsoft.com/office/drawing/2010/main" xmlns="" val="0"/>
              </a:ext>
            </a:extLst>
          </a:blip>
          <a:srcRect l="5773" t="32936" r="76511" b="32272"/>
          <a:stretch>
            <a:fillRect/>
          </a:stretch>
        </p:blipFill>
        <p:spPr>
          <a:xfrm>
            <a:off x="734985" y="1157870"/>
            <a:ext cx="2553338" cy="2507261"/>
          </a:xfrm>
          <a:prstGeom prst="rect">
            <a:avLst/>
          </a:prstGeom>
          <a:ln>
            <a:noFill/>
          </a:ln>
          <a:effectLst>
            <a:outerShdw blurRad="292100" dist="139700" dir="2700000" algn="tl" rotWithShape="0">
              <a:srgbClr val="333333">
                <a:alpha val="65000"/>
              </a:srgbClr>
            </a:outerShdw>
          </a:effectLst>
        </p:spPr>
      </p:pic>
      <p:sp>
        <p:nvSpPr>
          <p:cNvPr id="56" name="文本框 3"/>
          <p:cNvSpPr txBox="1"/>
          <p:nvPr/>
        </p:nvSpPr>
        <p:spPr>
          <a:xfrm>
            <a:off x="658396" y="3637768"/>
            <a:ext cx="2547865" cy="415498"/>
          </a:xfrm>
          <a:prstGeom prst="rect">
            <a:avLst/>
          </a:prstGeom>
          <a:noFill/>
        </p:spPr>
        <p:txBody>
          <a:bodyPr wrap="square" rtlCol="0">
            <a:spAutoFit/>
          </a:bodyPr>
          <a:lstStyle/>
          <a:p>
            <a:pPr algn="ctr">
              <a:lnSpc>
                <a:spcPct val="150000"/>
              </a:lnSpc>
            </a:pPr>
            <a:r>
              <a:rPr lang="zh-CN" altLang="en-US" sz="1400" b="1" dirty="0" smtClean="0">
                <a:solidFill>
                  <a:schemeClr val="tx1"/>
                </a:solidFill>
                <a:latin typeface="+mj-ea"/>
                <a:ea typeface="+mj-ea"/>
                <a:cs typeface="汉仪晓波花月圆W" panose="00020600040101010101" charset="-122"/>
                <a:sym typeface="+mn-ea"/>
              </a:rPr>
              <a:t>卡冈图雅黑洞</a:t>
            </a:r>
            <a:endParaRPr lang="en-US" altLang="zh-CN" sz="1400" b="1" dirty="0">
              <a:solidFill>
                <a:schemeClr val="tx1"/>
              </a:solidFill>
              <a:latin typeface="+mj-ea"/>
              <a:ea typeface="+mj-ea"/>
              <a:cs typeface="汉仪晓波花月圆W" panose="00020600040101010101" charset="-122"/>
              <a:sym typeface="+mn-ea"/>
            </a:endParaRPr>
          </a:p>
        </p:txBody>
      </p:sp>
      <p:sp>
        <p:nvSpPr>
          <p:cNvPr id="59" name="文本框 3"/>
          <p:cNvSpPr txBox="1"/>
          <p:nvPr/>
        </p:nvSpPr>
        <p:spPr>
          <a:xfrm>
            <a:off x="740458" y="712860"/>
            <a:ext cx="2547865" cy="377411"/>
          </a:xfrm>
          <a:prstGeom prst="rect">
            <a:avLst/>
          </a:prstGeom>
          <a:noFill/>
        </p:spPr>
        <p:txBody>
          <a:bodyPr wrap="square" rtlCol="0">
            <a:spAutoFit/>
          </a:bodyPr>
          <a:lstStyle/>
          <a:p>
            <a:pPr algn="ctr">
              <a:lnSpc>
                <a:spcPct val="150000"/>
              </a:lnSpc>
            </a:pPr>
            <a:r>
              <a:rPr lang="en-US" altLang="zh-CN" sz="1400" b="1" dirty="0" smtClean="0">
                <a:solidFill>
                  <a:schemeClr val="tx1"/>
                </a:solidFill>
                <a:latin typeface="+mj-ea"/>
                <a:ea typeface="+mj-ea"/>
                <a:cs typeface="汉仪晓波花月圆W" panose="00020600040101010101" charset="-122"/>
                <a:sym typeface="+mn-ea"/>
              </a:rPr>
              <a:t>DP: We </a:t>
            </a:r>
            <a:r>
              <a:rPr lang="en-US" altLang="zh-CN" sz="1400" b="1" dirty="0" err="1" smtClean="0">
                <a:solidFill>
                  <a:schemeClr val="tx1"/>
                </a:solidFill>
                <a:latin typeface="+mj-ea"/>
                <a:ea typeface="+mj-ea"/>
                <a:cs typeface="汉仪晓波花月圆W" panose="00020600040101010101" charset="-122"/>
                <a:sym typeface="+mn-ea"/>
              </a:rPr>
              <a:t>dospectrum</a:t>
            </a:r>
            <a:r>
              <a:rPr lang="en-US" altLang="zh-CN" sz="1400" b="1" dirty="0" smtClean="0">
                <a:solidFill>
                  <a:schemeClr val="tx1"/>
                </a:solidFill>
                <a:latin typeface="+mj-ea"/>
                <a:ea typeface="+mj-ea"/>
                <a:cs typeface="汉仪晓波花月圆W" panose="00020600040101010101" charset="-122"/>
                <a:sym typeface="+mn-ea"/>
              </a:rPr>
              <a:t> well</a:t>
            </a:r>
            <a:endParaRPr lang="en-US" altLang="zh-CN" sz="1400" b="1" dirty="0">
              <a:solidFill>
                <a:schemeClr val="tx1"/>
              </a:solidFill>
              <a:latin typeface="+mj-ea"/>
              <a:ea typeface="+mj-ea"/>
              <a:cs typeface="汉仪晓波花月圆W" panose="00020600040101010101" charset="-122"/>
              <a:sym typeface="+mn-ea"/>
            </a:endParaRPr>
          </a:p>
        </p:txBody>
      </p:sp>
      <p:sp>
        <p:nvSpPr>
          <p:cNvPr id="60" name="文本框 3"/>
          <p:cNvSpPr txBox="1"/>
          <p:nvPr/>
        </p:nvSpPr>
        <p:spPr>
          <a:xfrm>
            <a:off x="4896289" y="2600274"/>
            <a:ext cx="2547865" cy="458908"/>
          </a:xfrm>
          <a:prstGeom prst="rect">
            <a:avLst/>
          </a:prstGeom>
          <a:noFill/>
        </p:spPr>
        <p:txBody>
          <a:bodyPr wrap="square" rtlCol="0">
            <a:spAutoFit/>
          </a:bodyPr>
          <a:lstStyle/>
          <a:p>
            <a:pPr algn="ctr">
              <a:lnSpc>
                <a:spcPct val="150000"/>
              </a:lnSpc>
            </a:pPr>
            <a:r>
              <a:rPr lang="en-US" altLang="zh-CN" b="1" dirty="0" smtClean="0">
                <a:solidFill>
                  <a:schemeClr val="tx1"/>
                </a:solidFill>
                <a:latin typeface="+mj-ea"/>
                <a:ea typeface="+mj-ea"/>
                <a:cs typeface="汉仪晓波花月圆W" panose="00020600040101010101" charset="-122"/>
                <a:sym typeface="+mn-ea"/>
              </a:rPr>
              <a:t>OUR LOGO</a:t>
            </a:r>
            <a:endParaRPr lang="en-US" altLang="zh-CN" b="1" dirty="0">
              <a:solidFill>
                <a:schemeClr val="tx1"/>
              </a:solidFill>
              <a:latin typeface="+mj-ea"/>
              <a:ea typeface="+mj-ea"/>
              <a:cs typeface="汉仪晓波花月圆W" panose="00020600040101010101"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文本框 3"/>
          <p:cNvSpPr txBox="1"/>
          <p:nvPr/>
        </p:nvSpPr>
        <p:spPr>
          <a:xfrm>
            <a:off x="611505" y="1967230"/>
            <a:ext cx="3887470" cy="968375"/>
          </a:xfrm>
          <a:prstGeom prst="rect">
            <a:avLst/>
          </a:prstGeom>
          <a:noFill/>
        </p:spPr>
        <p:txBody>
          <a:bodyPr wrap="square" rtlCol="0">
            <a:spAutoFit/>
          </a:bodyPr>
          <a:lstStyle/>
          <a:p>
            <a:pPr algn="ctr">
              <a:lnSpc>
                <a:spcPct val="150000"/>
              </a:lnSpc>
            </a:pPr>
            <a:r>
              <a:rPr lang="zh-CN" altLang="en-US" sz="2400" dirty="0">
                <a:solidFill>
                  <a:schemeClr val="tx1"/>
                </a:solidFill>
                <a:latin typeface="+mn-ea"/>
                <a:cs typeface="汉仪晓波花月圆W" panose="00020600040101010101" charset="-122"/>
              </a:rPr>
              <a:t>成都多谱光学科技有限公司</a:t>
            </a:r>
            <a:endParaRPr lang="en-US" altLang="zh-CN" sz="2400" dirty="0">
              <a:solidFill>
                <a:schemeClr val="tx1"/>
              </a:solidFill>
              <a:latin typeface="+mn-ea"/>
              <a:cs typeface="汉仪晓波花月圆W" panose="00020600040101010101" charset="-122"/>
            </a:endParaRPr>
          </a:p>
          <a:p>
            <a:pPr algn="ctr">
              <a:lnSpc>
                <a:spcPct val="150000"/>
              </a:lnSpc>
            </a:pPr>
            <a:r>
              <a:rPr lang="en-US" altLang="zh-CN" sz="1400" b="1" dirty="0">
                <a:latin typeface="+mj-ea"/>
                <a:ea typeface="+mj-ea"/>
                <a:cs typeface="汉仪晓波花月圆W" panose="00020600040101010101" charset="-122"/>
                <a:sym typeface="+mn-ea"/>
              </a:rPr>
              <a:t>DOSPECTRUM</a:t>
            </a:r>
            <a:endParaRPr lang="en-US" altLang="zh-CN" sz="1400" b="1" dirty="0">
              <a:solidFill>
                <a:schemeClr val="tx1"/>
              </a:solidFill>
              <a:latin typeface="+mj-ea"/>
              <a:ea typeface="+mj-ea"/>
              <a:cs typeface="汉仪晓波花月圆W" panose="00020600040101010101" charset="-122"/>
              <a:sym typeface="+mn-ea"/>
            </a:endParaRPr>
          </a:p>
        </p:txBody>
      </p:sp>
      <p:sp>
        <p:nvSpPr>
          <p:cNvPr id="5" name="等腰三角形 4"/>
          <p:cNvSpPr/>
          <p:nvPr/>
        </p:nvSpPr>
        <p:spPr>
          <a:xfrm rot="10800000">
            <a:off x="1689100" y="1473835"/>
            <a:ext cx="808355" cy="405765"/>
          </a:xfrm>
          <a:prstGeom prst="triangle">
            <a:avLst/>
          </a:prstGeom>
          <a:noFill/>
          <a:ln w="25400">
            <a:solidFill>
              <a:srgbClr val="A62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220000">
            <a:off x="178435" y="2354580"/>
            <a:ext cx="443230" cy="222250"/>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0" y="635"/>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927100" y="971550"/>
            <a:ext cx="2696845" cy="337185"/>
          </a:xfrm>
          <a:prstGeom prst="rect">
            <a:avLst/>
          </a:prstGeom>
        </p:spPr>
        <p:txBody>
          <a:bodyPr wrap="square">
            <a:spAutoFit/>
          </a:bodyPr>
          <a:lstStyle/>
          <a:p>
            <a:pPr marL="0" indent="0"/>
            <a:r>
              <a:rPr lang="zh-CN" altLang="en-US" sz="1600" b="0" i="0">
                <a:solidFill>
                  <a:srgbClr val="A6231B"/>
                </a:solidFill>
                <a:latin typeface="微软雅黑" panose="020B0503020204020204" charset="-122"/>
                <a:ea typeface="微软雅黑" panose="020B0503020204020204" charset="-122"/>
                <a:cs typeface="微软雅黑" panose="020B0503020204020204" charset="-122"/>
              </a:rPr>
              <a:t>光谱技术领域的创新引领者</a:t>
            </a:r>
          </a:p>
        </p:txBody>
      </p:sp>
      <p:sp>
        <p:nvSpPr>
          <p:cNvPr id="21" name="文本框 20"/>
          <p:cNvSpPr txBox="1"/>
          <p:nvPr/>
        </p:nvSpPr>
        <p:spPr>
          <a:xfrm>
            <a:off x="465455" y="3120390"/>
            <a:ext cx="4358005" cy="2401570"/>
          </a:xfrm>
          <a:prstGeom prst="rect">
            <a:avLst/>
          </a:prstGeom>
        </p:spPr>
        <p:txBody>
          <a:bodyPr>
            <a:noAutofit/>
          </a:bodyPr>
          <a:lstStyle/>
          <a:p>
            <a:pPr marL="0" indent="0">
              <a:lnSpc>
                <a:spcPct val="150000"/>
              </a:lnSpc>
            </a:pPr>
            <a:r>
              <a:rPr lang="en-US" altLang="zh-CN" sz="1600" b="0" i="0">
                <a:solidFill>
                  <a:srgbClr val="404040"/>
                </a:solidFill>
                <a:latin typeface="微软雅黑" panose="020B0503020204020204" charset="-122"/>
                <a:ea typeface="微软雅黑" panose="020B0503020204020204" charset="-122"/>
                <a:cs typeface="微软雅黑" panose="020B0503020204020204" charset="-122"/>
              </a:rPr>
              <a:t>      </a:t>
            </a:r>
            <a:r>
              <a:rPr lang="zh-CN" altLang="en-US" sz="1600" b="0" i="0">
                <a:solidFill>
                  <a:srgbClr val="404040"/>
                </a:solidFill>
                <a:latin typeface="微软雅黑" panose="020B0503020204020204" charset="-122"/>
                <a:ea typeface="微软雅黑" panose="020B0503020204020204" charset="-122"/>
                <a:cs typeface="微软雅黑" panose="020B0503020204020204" charset="-122"/>
              </a:rPr>
              <a:t>公司成立于</a:t>
            </a:r>
            <a:r>
              <a:rPr lang="en-US" altLang="zh-CN" sz="1600" b="0" i="0">
                <a:solidFill>
                  <a:srgbClr val="404040"/>
                </a:solidFill>
                <a:latin typeface="微软雅黑" panose="020B0503020204020204" charset="-122"/>
                <a:ea typeface="微软雅黑" panose="020B0503020204020204" charset="-122"/>
                <a:cs typeface="微软雅黑" panose="020B0503020204020204" charset="-122"/>
              </a:rPr>
              <a:t>2021</a:t>
            </a:r>
            <a:r>
              <a:rPr lang="zh-CN" altLang="en-US" sz="1600" b="0" i="0">
                <a:solidFill>
                  <a:srgbClr val="404040"/>
                </a:solidFill>
                <a:latin typeface="微软雅黑" panose="020B0503020204020204" charset="-122"/>
                <a:ea typeface="微软雅黑" panose="020B0503020204020204" charset="-122"/>
                <a:cs typeface="微软雅黑" panose="020B0503020204020204" charset="-122"/>
              </a:rPr>
              <a:t>年，总部位于成都高新区，是一家专注于高端光谱技术研发与应用的高科技企业。作为行业技术先锋，多谱光学致力于为全球客户提供高性能光谱探测解决方案及定制化服务，推动光谱技术在科研、工业、环境监测等领域的深度应用。</a:t>
            </a:r>
          </a:p>
        </p:txBody>
      </p:sp>
      <p:grpSp>
        <p:nvGrpSpPr>
          <p:cNvPr id="22" name="组合 21"/>
          <p:cNvGrpSpPr/>
          <p:nvPr/>
        </p:nvGrpSpPr>
        <p:grpSpPr>
          <a:xfrm flipH="1">
            <a:off x="7337034" y="1177925"/>
            <a:ext cx="2154311" cy="5005070"/>
            <a:chOff x="6851" y="41"/>
            <a:chExt cx="5511" cy="10719"/>
          </a:xfrm>
        </p:grpSpPr>
        <p:grpSp>
          <p:nvGrpSpPr>
            <p:cNvPr id="23" name="组合 22"/>
            <p:cNvGrpSpPr/>
            <p:nvPr/>
          </p:nvGrpSpPr>
          <p:grpSpPr>
            <a:xfrm>
              <a:off x="8599" y="41"/>
              <a:ext cx="2002" cy="10719"/>
              <a:chOff x="9599" y="421"/>
              <a:chExt cx="1806" cy="9667"/>
            </a:xfrm>
          </p:grpSpPr>
          <p:cxnSp>
            <p:nvCxnSpPr>
              <p:cNvPr id="24" name="直接连接符 23"/>
              <p:cNvCxnSpPr/>
              <p:nvPr/>
            </p:nvCxnSpPr>
            <p:spPr>
              <a:xfrm>
                <a:off x="9599" y="421"/>
                <a:ext cx="1" cy="124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9601" y="1668"/>
                <a:ext cx="1805" cy="1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9601" y="3463"/>
                <a:ext cx="1805" cy="1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600" y="5258"/>
                <a:ext cx="1805" cy="1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9601" y="7047"/>
                <a:ext cx="1805" cy="1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9601" y="8842"/>
                <a:ext cx="1" cy="124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6874" y="1911"/>
              <a:ext cx="2923" cy="2923"/>
              <a:chOff x="6874" y="1911"/>
              <a:chExt cx="2923" cy="2923"/>
            </a:xfrm>
          </p:grpSpPr>
          <p:sp>
            <p:nvSpPr>
              <p:cNvPr id="30" name="菱形 29"/>
              <p:cNvSpPr/>
              <p:nvPr/>
            </p:nvSpPr>
            <p:spPr>
              <a:xfrm>
                <a:off x="6874" y="1911"/>
                <a:ext cx="2923" cy="2923"/>
              </a:xfrm>
              <a:prstGeom prst="diamond">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7052" y="3131"/>
                <a:ext cx="2528" cy="1118"/>
              </a:xfrm>
              <a:prstGeom prst="rect">
                <a:avLst/>
              </a:prstGeom>
              <a:noFill/>
            </p:spPr>
            <p:txBody>
              <a:bodyPr wrap="square" rtlCol="0" anchor="t">
                <a:spAutoFit/>
              </a:bodyPr>
              <a:lstStyle/>
              <a:p>
                <a:pPr algn="ctr"/>
                <a:r>
                  <a:rPr lang="zh-CN" altLang="en-US" sz="1400">
                    <a:solidFill>
                      <a:schemeClr val="bg1"/>
                    </a:solidFill>
                    <a:latin typeface="汉仪晓波花月圆W" panose="00020600040101010101" charset="-122"/>
                    <a:ea typeface="汉仪晓波花月圆W" panose="00020600040101010101" charset="-122"/>
                    <a:sym typeface="+mn-ea"/>
                  </a:rPr>
                  <a:t>定制化创新能力</a:t>
                </a:r>
              </a:p>
            </p:txBody>
          </p:sp>
          <p:pic>
            <p:nvPicPr>
              <p:cNvPr id="39" name="图片 38" descr="3482622"/>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flipH="1">
                <a:off x="7875" y="2492"/>
                <a:ext cx="877" cy="807"/>
              </a:xfrm>
              <a:prstGeom prst="rect">
                <a:avLst/>
              </a:prstGeom>
            </p:spPr>
          </p:pic>
        </p:grpSp>
        <p:grpSp>
          <p:nvGrpSpPr>
            <p:cNvPr id="34" name="组合 33"/>
            <p:cNvGrpSpPr/>
            <p:nvPr/>
          </p:nvGrpSpPr>
          <p:grpSpPr>
            <a:xfrm>
              <a:off x="9438" y="3938"/>
              <a:ext cx="2924" cy="2923"/>
              <a:chOff x="6852" y="1916"/>
              <a:chExt cx="2924" cy="2923"/>
            </a:xfrm>
          </p:grpSpPr>
          <p:sp>
            <p:nvSpPr>
              <p:cNvPr id="35" name="菱形 34"/>
              <p:cNvSpPr/>
              <p:nvPr/>
            </p:nvSpPr>
            <p:spPr>
              <a:xfrm>
                <a:off x="6852" y="1916"/>
                <a:ext cx="2923" cy="2923"/>
              </a:xfrm>
              <a:prstGeom prst="diamond">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7211" y="3217"/>
                <a:ext cx="2565" cy="1331"/>
              </a:xfrm>
              <a:prstGeom prst="rect">
                <a:avLst/>
              </a:prstGeom>
              <a:noFill/>
            </p:spPr>
            <p:txBody>
              <a:bodyPr wrap="square" rtlCol="0" anchor="t">
                <a:noAutofit/>
              </a:bodyPr>
              <a:lstStyle/>
              <a:p>
                <a:pPr algn="ctr"/>
                <a:r>
                  <a:rPr lang="zh-CN" altLang="en-US" sz="1400">
                    <a:solidFill>
                      <a:schemeClr val="bg1"/>
                    </a:solidFill>
                    <a:latin typeface="汉仪晓波花月圆W" panose="00020600040101010101" charset="-122"/>
                    <a:ea typeface="汉仪晓波花月圆W" panose="00020600040101010101" charset="-122"/>
                    <a:sym typeface="+mn-ea"/>
                  </a:rPr>
                  <a:t>尖端产品矩阵</a:t>
                </a:r>
              </a:p>
            </p:txBody>
          </p:sp>
        </p:grpSp>
        <p:grpSp>
          <p:nvGrpSpPr>
            <p:cNvPr id="33" name="组合 32"/>
            <p:cNvGrpSpPr/>
            <p:nvPr/>
          </p:nvGrpSpPr>
          <p:grpSpPr>
            <a:xfrm>
              <a:off x="6851" y="5930"/>
              <a:ext cx="2923" cy="2923"/>
              <a:chOff x="6852" y="1916"/>
              <a:chExt cx="2923" cy="2923"/>
            </a:xfrm>
          </p:grpSpPr>
          <p:sp>
            <p:nvSpPr>
              <p:cNvPr id="40" name="菱形 39"/>
              <p:cNvSpPr/>
              <p:nvPr/>
            </p:nvSpPr>
            <p:spPr>
              <a:xfrm>
                <a:off x="6852" y="1916"/>
                <a:ext cx="2923" cy="2923"/>
              </a:xfrm>
              <a:prstGeom prst="diamond">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7532" y="3299"/>
                <a:ext cx="1568" cy="1118"/>
              </a:xfrm>
              <a:prstGeom prst="rect">
                <a:avLst/>
              </a:prstGeom>
              <a:noFill/>
            </p:spPr>
            <p:txBody>
              <a:bodyPr wrap="square" rtlCol="0" anchor="t">
                <a:spAutoFit/>
              </a:bodyPr>
              <a:lstStyle/>
              <a:p>
                <a:pPr algn="ctr"/>
                <a:r>
                  <a:rPr lang="zh-CN" altLang="en-US" sz="1400">
                    <a:solidFill>
                      <a:schemeClr val="bg1"/>
                    </a:solidFill>
                    <a:latin typeface="汉仪晓波花月圆W" panose="00020600040101010101" charset="-122"/>
                    <a:ea typeface="汉仪晓波花月圆W" panose="00020600040101010101" charset="-122"/>
                    <a:sym typeface="+mn-ea"/>
                  </a:rPr>
                  <a:t>权威资质</a:t>
                </a:r>
              </a:p>
            </p:txBody>
          </p:sp>
        </p:grpSp>
        <p:pic>
          <p:nvPicPr>
            <p:cNvPr id="43" name="图片 42" descr="4527107"/>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flipH="1">
              <a:off x="10509" y="4542"/>
              <a:ext cx="779" cy="779"/>
            </a:xfrm>
            <a:prstGeom prst="rect">
              <a:avLst/>
            </a:prstGeom>
          </p:spPr>
        </p:pic>
        <p:pic>
          <p:nvPicPr>
            <p:cNvPr id="44" name="图片 43" descr="3506577"/>
            <p:cNvPicPr>
              <a:picLocks noChangeAspect="1"/>
            </p:cNvPicPr>
            <p:nvPr/>
          </p:nvPicPr>
          <p:blipFill>
            <a:blip r:embed="rId7" cstate="print">
              <a:extLst>
                <a:ext uri="{96DAC541-7B7A-43D3-8B79-37D633B846F1}">
                  <asvg:svgBlip xmlns:asvg="http://schemas.microsoft.com/office/drawing/2016/SVG/main" xmlns="" r:embed="rId8"/>
                </a:ext>
              </a:extLst>
            </a:blip>
            <a:stretch>
              <a:fillRect/>
            </a:stretch>
          </p:blipFill>
          <p:spPr>
            <a:xfrm flipH="1">
              <a:off x="7978" y="6641"/>
              <a:ext cx="672" cy="672"/>
            </a:xfrm>
            <a:prstGeom prst="rect">
              <a:avLst/>
            </a:prstGeom>
          </p:spPr>
        </p:pic>
      </p:grpSp>
      <p:grpSp>
        <p:nvGrpSpPr>
          <p:cNvPr id="37" name="组合 36"/>
          <p:cNvGrpSpPr/>
          <p:nvPr/>
        </p:nvGrpSpPr>
        <p:grpSpPr>
          <a:xfrm>
            <a:off x="4755600" y="2782723"/>
            <a:ext cx="2830110" cy="1790591"/>
            <a:chOff x="10555" y="1213"/>
            <a:chExt cx="6212" cy="3834"/>
          </a:xfrm>
        </p:grpSpPr>
        <p:sp>
          <p:nvSpPr>
            <p:cNvPr id="42" name="文本框 41"/>
            <p:cNvSpPr txBox="1"/>
            <p:nvPr/>
          </p:nvSpPr>
          <p:spPr>
            <a:xfrm>
              <a:off x="10828" y="2306"/>
              <a:ext cx="5939" cy="580"/>
            </a:xfrm>
            <a:prstGeom prst="rect">
              <a:avLst/>
            </a:prstGeom>
            <a:noFill/>
          </p:spPr>
          <p:txBody>
            <a:bodyPr wrap="square" rtlCol="0" anchor="t">
              <a:spAutoFit/>
            </a:bodyPr>
            <a:lstStyle/>
            <a:p>
              <a:pPr algn="r">
                <a:lnSpc>
                  <a:spcPct val="150000"/>
                </a:lnSpc>
                <a:spcBef>
                  <a:spcPts val="0"/>
                </a:spcBef>
                <a:spcAft>
                  <a:spcPts val="0"/>
                </a:spcAft>
              </a:pPr>
              <a:endParaRPr lang="zh-CN" altLang="en-US" sz="1200">
                <a:solidFill>
                  <a:schemeClr val="tx1"/>
                </a:solidFill>
                <a:latin typeface="汉仪晓波花月圆W" panose="00020600040101010101" charset="-122"/>
                <a:ea typeface="汉仪晓波花月圆W" panose="00020600040101010101" charset="-122"/>
                <a:sym typeface="+mn-ea"/>
              </a:endParaRPr>
            </a:p>
          </p:txBody>
        </p:sp>
        <p:sp>
          <p:nvSpPr>
            <p:cNvPr id="45" name="圆角矩形 44"/>
            <p:cNvSpPr/>
            <p:nvPr/>
          </p:nvSpPr>
          <p:spPr>
            <a:xfrm>
              <a:off x="10555" y="1213"/>
              <a:ext cx="5653" cy="3834"/>
            </a:xfrm>
            <a:prstGeom prst="roundRect">
              <a:avLst>
                <a:gd name="adj" fmla="val 50000"/>
              </a:avLst>
            </a:prstGeom>
            <a:noFill/>
            <a:ln>
              <a:solidFill>
                <a:srgbClr val="A62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覆盖紫外至中红外的全系列探测器、量子级联激光器（</a:t>
              </a: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QCL</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）、激光吸收光谱气池及超宽光谱光源，其中红外光束质量分析仪以</a:t>
              </a: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15μm</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波段覆盖和</a:t>
              </a: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10μm</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级空间精度领跑行业。</a:t>
              </a:r>
            </a:p>
          </p:txBody>
        </p:sp>
      </p:grpSp>
      <p:sp>
        <p:nvSpPr>
          <p:cNvPr id="47" name="菱形 46"/>
          <p:cNvSpPr/>
          <p:nvPr/>
        </p:nvSpPr>
        <p:spPr>
          <a:xfrm>
            <a:off x="8691880" y="1155700"/>
            <a:ext cx="229235" cy="274320"/>
          </a:xfrm>
          <a:prstGeom prst="diamond">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菱形 48"/>
          <p:cNvSpPr/>
          <p:nvPr/>
        </p:nvSpPr>
        <p:spPr>
          <a:xfrm>
            <a:off x="8691880" y="5934710"/>
            <a:ext cx="229235" cy="274320"/>
          </a:xfrm>
          <a:prstGeom prst="diamond">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nvSpPr>
        <p:spPr>
          <a:xfrm rot="5400000">
            <a:off x="8539480" y="3601720"/>
            <a:ext cx="375285" cy="157480"/>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p:cNvSpPr/>
          <p:nvPr/>
        </p:nvSpPr>
        <p:spPr>
          <a:xfrm rot="16200000" flipH="1">
            <a:off x="7915910" y="2674620"/>
            <a:ext cx="375285" cy="157480"/>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51"/>
          <p:cNvSpPr/>
          <p:nvPr/>
        </p:nvSpPr>
        <p:spPr>
          <a:xfrm rot="16200000" flipH="1">
            <a:off x="7915275" y="4531360"/>
            <a:ext cx="375285" cy="157480"/>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9638030" y="2162175"/>
            <a:ext cx="2590800" cy="1087120"/>
            <a:chOff x="10828" y="1660"/>
            <a:chExt cx="5939" cy="3013"/>
          </a:xfrm>
        </p:grpSpPr>
        <p:sp>
          <p:nvSpPr>
            <p:cNvPr id="54" name="文本框 53"/>
            <p:cNvSpPr txBox="1"/>
            <p:nvPr/>
          </p:nvSpPr>
          <p:spPr>
            <a:xfrm>
              <a:off x="10828" y="2306"/>
              <a:ext cx="5939" cy="580"/>
            </a:xfrm>
            <a:prstGeom prst="rect">
              <a:avLst/>
            </a:prstGeom>
            <a:noFill/>
          </p:spPr>
          <p:txBody>
            <a:bodyPr wrap="square" rtlCol="0" anchor="t">
              <a:spAutoFit/>
            </a:bodyPr>
            <a:lstStyle/>
            <a:p>
              <a:pPr algn="r">
                <a:lnSpc>
                  <a:spcPct val="150000"/>
                </a:lnSpc>
                <a:spcBef>
                  <a:spcPts val="0"/>
                </a:spcBef>
                <a:spcAft>
                  <a:spcPts val="0"/>
                </a:spcAft>
              </a:pPr>
              <a:endParaRPr lang="zh-CN" altLang="en-US" sz="1200">
                <a:solidFill>
                  <a:schemeClr val="tx1"/>
                </a:solidFill>
                <a:latin typeface="汉仪晓波花月圆W" panose="00020600040101010101" charset="-122"/>
                <a:ea typeface="汉仪晓波花月圆W" panose="00020600040101010101" charset="-122"/>
                <a:sym typeface="+mn-ea"/>
              </a:endParaRPr>
            </a:p>
          </p:txBody>
        </p:sp>
        <p:sp>
          <p:nvSpPr>
            <p:cNvPr id="55" name="圆角矩形 54"/>
            <p:cNvSpPr/>
            <p:nvPr/>
          </p:nvSpPr>
          <p:spPr>
            <a:xfrm>
              <a:off x="10831" y="1660"/>
              <a:ext cx="5366" cy="3013"/>
            </a:xfrm>
            <a:prstGeom prst="roundRect">
              <a:avLst>
                <a:gd name="adj" fmla="val 50000"/>
              </a:avLst>
            </a:prstGeom>
            <a:noFill/>
            <a:ln>
              <a:solidFill>
                <a:srgbClr val="A62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提供量子级联激光气体检测、真空</a:t>
              </a: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TDLAS</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测量系统等专项技术开发，解决复杂场景下的光谱探测难题</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a:t>
              </a:r>
            </a:p>
          </p:txBody>
        </p:sp>
      </p:grpSp>
      <p:grpSp>
        <p:nvGrpSpPr>
          <p:cNvPr id="56" name="组合 55"/>
          <p:cNvGrpSpPr/>
          <p:nvPr/>
        </p:nvGrpSpPr>
        <p:grpSpPr>
          <a:xfrm>
            <a:off x="9559290" y="3996690"/>
            <a:ext cx="2479040" cy="1296670"/>
            <a:chOff x="10828" y="1660"/>
            <a:chExt cx="6117" cy="3013"/>
          </a:xfrm>
        </p:grpSpPr>
        <p:sp>
          <p:nvSpPr>
            <p:cNvPr id="57" name="文本框 56"/>
            <p:cNvSpPr txBox="1"/>
            <p:nvPr/>
          </p:nvSpPr>
          <p:spPr>
            <a:xfrm>
              <a:off x="10828" y="2306"/>
              <a:ext cx="5939" cy="580"/>
            </a:xfrm>
            <a:prstGeom prst="rect">
              <a:avLst/>
            </a:prstGeom>
            <a:noFill/>
          </p:spPr>
          <p:txBody>
            <a:bodyPr wrap="square" rtlCol="0" anchor="t">
              <a:spAutoFit/>
            </a:bodyPr>
            <a:lstStyle/>
            <a:p>
              <a:pPr algn="r">
                <a:lnSpc>
                  <a:spcPct val="150000"/>
                </a:lnSpc>
                <a:spcBef>
                  <a:spcPts val="0"/>
                </a:spcBef>
                <a:spcAft>
                  <a:spcPts val="0"/>
                </a:spcAft>
              </a:pPr>
              <a:endParaRPr lang="zh-CN" altLang="en-US" sz="1200">
                <a:solidFill>
                  <a:schemeClr val="tx1"/>
                </a:solidFill>
                <a:latin typeface="汉仪晓波花月圆W" panose="00020600040101010101" charset="-122"/>
                <a:ea typeface="汉仪晓波花月圆W" panose="00020600040101010101" charset="-122"/>
                <a:sym typeface="+mn-ea"/>
              </a:endParaRPr>
            </a:p>
          </p:txBody>
        </p:sp>
        <p:sp>
          <p:nvSpPr>
            <p:cNvPr id="58" name="圆角矩形 57"/>
            <p:cNvSpPr/>
            <p:nvPr/>
          </p:nvSpPr>
          <p:spPr>
            <a:xfrm>
              <a:off x="10831" y="1660"/>
              <a:ext cx="6114" cy="3013"/>
            </a:xfrm>
            <a:prstGeom prst="roundRect">
              <a:avLst>
                <a:gd name="adj" fmla="val 50000"/>
              </a:avLst>
            </a:prstGeom>
            <a:noFill/>
            <a:ln>
              <a:solidFill>
                <a:srgbClr val="A62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获评</a:t>
              </a: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高新技术企业</a:t>
              </a: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四派人才企业</a:t>
              </a: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创新型中小企业</a:t>
              </a: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拥有多项专利及软著，技术成果广泛应用于国家级科研项目与工业高端检测。</a:t>
              </a:r>
            </a:p>
          </p:txBody>
        </p:sp>
      </p:grpSp>
      <p:sp>
        <p:nvSpPr>
          <p:cNvPr id="61" name="文本框 60"/>
          <p:cNvSpPr txBox="1"/>
          <p:nvPr/>
        </p:nvSpPr>
        <p:spPr>
          <a:xfrm>
            <a:off x="671195" y="5869940"/>
            <a:ext cx="6115685" cy="583565"/>
          </a:xfrm>
          <a:prstGeom prst="rect">
            <a:avLst/>
          </a:prstGeom>
        </p:spPr>
        <p:txBody>
          <a:bodyPr wrap="square">
            <a:spAutoFit/>
          </a:bodyPr>
          <a:lstStyle/>
          <a:p>
            <a:pPr marL="0" indent="0"/>
            <a:r>
              <a:rPr lang="zh-CN" altLang="en-US" sz="1600" b="0" i="0">
                <a:solidFill>
                  <a:srgbClr val="A6231B"/>
                </a:solidFill>
                <a:latin typeface="+mn-ea"/>
                <a:cs typeface="+mn-ea"/>
              </a:rPr>
              <a:t>以“光谱感知未来”为使命，多谱光学持续突破光电探测极限，赋能精准测量与智能分析，助力客户实现技术跨越与产业升级。</a:t>
            </a:r>
          </a:p>
        </p:txBody>
      </p:sp>
      <p:sp>
        <p:nvSpPr>
          <p:cNvPr id="62" name="等腰三角形 61"/>
          <p:cNvSpPr/>
          <p:nvPr/>
        </p:nvSpPr>
        <p:spPr>
          <a:xfrm rot="5220000">
            <a:off x="178435" y="6050915"/>
            <a:ext cx="443230" cy="222250"/>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013325" y="0"/>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5165090" y="60325"/>
            <a:ext cx="164528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rPr>
              <a:t>企业简介</a:t>
            </a:r>
            <a:endParaRPr lang="zh-CN" altLang="en-US" sz="1200">
              <a:solidFill>
                <a:schemeClr val="bg1"/>
              </a:solidFill>
              <a:latin typeface="+mj-ea"/>
              <a:ea typeface="+mj-ea"/>
              <a:cs typeface="汉仪晓波花月圆W" panose="00020600040101010101" charset="-122"/>
            </a:endParaRPr>
          </a:p>
          <a:p>
            <a:pPr algn="ctr"/>
            <a:r>
              <a:rPr lang="zh-CN" altLang="en-US" sz="1200">
                <a:solidFill>
                  <a:schemeClr val="bg1"/>
                </a:solidFill>
                <a:latin typeface="汉仪晓波花月圆W" panose="00020600040101010101" charset="-122"/>
                <a:ea typeface="汉仪晓波花月圆W" panose="00020600040101010101" charset="-122"/>
                <a:cs typeface="汉仪晓波花月圆W" panose="00020600040101010101" charset="-122"/>
              </a:rPr>
              <a:t>Company profile</a:t>
            </a:r>
          </a:p>
        </p:txBody>
      </p:sp>
      <p:pic>
        <p:nvPicPr>
          <p:cNvPr id="9" name="图片 8"/>
          <p:cNvPicPr>
            <a:picLocks noChangeAspect="1"/>
          </p:cNvPicPr>
          <p:nvPr/>
        </p:nvPicPr>
        <p:blipFill rotWithShape="1">
          <a:blip r:embed="rId9" cstate="print">
            <a:extLst>
              <a:ext uri="{28A0092B-C50C-407E-A947-70E740481C1C}">
                <a14:useLocalDpi xmlns:a14="http://schemas.microsoft.com/office/drawing/2010/main" xmlns="" val="0"/>
              </a:ext>
            </a:extLst>
          </a:blip>
          <a:srcRect t="31466" r="7202" b="32272"/>
          <a:stretch>
            <a:fillRect/>
          </a:stretch>
        </p:blipFill>
        <p:spPr>
          <a:xfrm>
            <a:off x="-189230" y="-31115"/>
            <a:ext cx="3731260" cy="7289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文本框 3"/>
          <p:cNvSpPr txBox="1"/>
          <p:nvPr/>
        </p:nvSpPr>
        <p:spPr>
          <a:xfrm>
            <a:off x="611505" y="826770"/>
            <a:ext cx="2969895" cy="645160"/>
          </a:xfrm>
          <a:prstGeom prst="rect">
            <a:avLst/>
          </a:prstGeom>
          <a:noFill/>
        </p:spPr>
        <p:txBody>
          <a:bodyPr wrap="square" rtlCol="0">
            <a:spAutoFit/>
          </a:bodyPr>
          <a:lstStyle/>
          <a:p>
            <a:pPr algn="l">
              <a:lnSpc>
                <a:spcPct val="150000"/>
              </a:lnSpc>
            </a:pPr>
            <a:r>
              <a:rPr lang="zh-CN" altLang="en-US" sz="2400">
                <a:solidFill>
                  <a:schemeClr val="tx1"/>
                </a:solidFill>
                <a:latin typeface="+mn-ea"/>
                <a:cs typeface="汉仪晓波花月圆W" panose="00020600040101010101" charset="-122"/>
              </a:rPr>
              <a:t>资质证书</a:t>
            </a:r>
            <a:endParaRPr lang="en-US" altLang="zh-CN" sz="1400" b="1">
              <a:solidFill>
                <a:schemeClr val="tx1"/>
              </a:solidFill>
              <a:latin typeface="+mj-ea"/>
              <a:ea typeface="+mj-ea"/>
              <a:cs typeface="汉仪晓波花月圆W" panose="00020600040101010101" charset="-122"/>
              <a:sym typeface="+mn-ea"/>
            </a:endParaRPr>
          </a:p>
        </p:txBody>
      </p:sp>
      <p:sp>
        <p:nvSpPr>
          <p:cNvPr id="14" name="等腰三角形 13"/>
          <p:cNvSpPr/>
          <p:nvPr/>
        </p:nvSpPr>
        <p:spPr>
          <a:xfrm rot="5220000">
            <a:off x="267335" y="1092200"/>
            <a:ext cx="443230" cy="222250"/>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0" y="635"/>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013325" y="0"/>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nvSpPr>
        <p:spPr>
          <a:xfrm>
            <a:off x="5165090" y="60325"/>
            <a:ext cx="164528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rPr>
              <a:t>企业简介</a:t>
            </a:r>
            <a:endParaRPr lang="zh-CN" altLang="en-US" sz="1200">
              <a:solidFill>
                <a:schemeClr val="bg1"/>
              </a:solidFill>
              <a:latin typeface="+mj-ea"/>
              <a:ea typeface="+mj-ea"/>
              <a:cs typeface="汉仪晓波花月圆W" panose="00020600040101010101" charset="-122"/>
            </a:endParaRPr>
          </a:p>
          <a:p>
            <a:pPr algn="ctr"/>
            <a:r>
              <a:rPr lang="zh-CN" altLang="en-US" sz="1200">
                <a:solidFill>
                  <a:schemeClr val="bg1"/>
                </a:solidFill>
                <a:latin typeface="汉仪晓波花月圆W" panose="00020600040101010101" charset="-122"/>
                <a:ea typeface="汉仪晓波花月圆W" panose="00020600040101010101" charset="-122"/>
                <a:cs typeface="汉仪晓波花月圆W" panose="00020600040101010101" charset="-122"/>
              </a:rPr>
              <a:t>Company profile</a:t>
            </a:r>
          </a:p>
        </p:txBody>
      </p:sp>
      <p:grpSp>
        <p:nvGrpSpPr>
          <p:cNvPr id="2" name="组合 1"/>
          <p:cNvGrpSpPr/>
          <p:nvPr/>
        </p:nvGrpSpPr>
        <p:grpSpPr>
          <a:xfrm>
            <a:off x="7275830" y="1352550"/>
            <a:ext cx="4895850" cy="4423410"/>
            <a:chOff x="3026" y="457"/>
            <a:chExt cx="12134" cy="9345"/>
          </a:xfrm>
        </p:grpSpPr>
        <p:pic>
          <p:nvPicPr>
            <p:cNvPr id="7" name="图片 6" descr="8路CO2气体检测系统证书_00"/>
            <p:cNvPicPr>
              <a:picLocks noChangeAspect="1"/>
            </p:cNvPicPr>
            <p:nvPr/>
          </p:nvPicPr>
          <p:blipFill>
            <a:blip r:embed="rId3" cstate="print"/>
            <a:stretch>
              <a:fillRect/>
            </a:stretch>
          </p:blipFill>
          <p:spPr>
            <a:xfrm>
              <a:off x="3026" y="600"/>
              <a:ext cx="4188" cy="5669"/>
            </a:xfrm>
            <a:prstGeom prst="rect">
              <a:avLst/>
            </a:prstGeom>
          </p:spPr>
        </p:pic>
        <p:pic>
          <p:nvPicPr>
            <p:cNvPr id="8" name="图片 7" descr="H2O、CO2气体检测系统证书_00"/>
            <p:cNvPicPr>
              <a:picLocks noChangeAspect="1"/>
            </p:cNvPicPr>
            <p:nvPr/>
          </p:nvPicPr>
          <p:blipFill>
            <a:blip r:embed="rId4" cstate="print"/>
            <a:stretch>
              <a:fillRect/>
            </a:stretch>
          </p:blipFill>
          <p:spPr>
            <a:xfrm>
              <a:off x="5612" y="457"/>
              <a:ext cx="4007" cy="5669"/>
            </a:xfrm>
            <a:prstGeom prst="rect">
              <a:avLst/>
            </a:prstGeom>
          </p:spPr>
        </p:pic>
        <p:pic>
          <p:nvPicPr>
            <p:cNvPr id="9" name="图片 8" descr="激光位置灵敏探测器软件证书_00"/>
            <p:cNvPicPr>
              <a:picLocks noChangeAspect="1"/>
            </p:cNvPicPr>
            <p:nvPr/>
          </p:nvPicPr>
          <p:blipFill>
            <a:blip r:embed="rId5" cstate="print"/>
            <a:stretch>
              <a:fillRect/>
            </a:stretch>
          </p:blipFill>
          <p:spPr>
            <a:xfrm>
              <a:off x="4273" y="4134"/>
              <a:ext cx="4189" cy="5669"/>
            </a:xfrm>
            <a:prstGeom prst="rect">
              <a:avLst/>
            </a:prstGeom>
          </p:spPr>
        </p:pic>
        <p:pic>
          <p:nvPicPr>
            <p:cNvPr id="10" name="图片 9" descr="杀虫剂气体检测系统 证书_00"/>
            <p:cNvPicPr>
              <a:picLocks noChangeAspect="1"/>
            </p:cNvPicPr>
            <p:nvPr/>
          </p:nvPicPr>
          <p:blipFill>
            <a:blip r:embed="rId6" cstate="print"/>
            <a:stretch>
              <a:fillRect/>
            </a:stretch>
          </p:blipFill>
          <p:spPr>
            <a:xfrm>
              <a:off x="8274" y="616"/>
              <a:ext cx="4014" cy="5433"/>
            </a:xfrm>
            <a:prstGeom prst="rect">
              <a:avLst/>
            </a:prstGeom>
          </p:spPr>
        </p:pic>
        <p:pic>
          <p:nvPicPr>
            <p:cNvPr id="11" name="图片 10" descr="氮气（NO）气体检测系统证书_00"/>
            <p:cNvPicPr>
              <a:picLocks noChangeAspect="1"/>
            </p:cNvPicPr>
            <p:nvPr/>
          </p:nvPicPr>
          <p:blipFill>
            <a:blip r:embed="rId7" cstate="print"/>
            <a:stretch>
              <a:fillRect/>
            </a:stretch>
          </p:blipFill>
          <p:spPr>
            <a:xfrm>
              <a:off x="6910" y="4134"/>
              <a:ext cx="4189" cy="5669"/>
            </a:xfrm>
            <a:prstGeom prst="rect">
              <a:avLst/>
            </a:prstGeom>
          </p:spPr>
        </p:pic>
        <p:pic>
          <p:nvPicPr>
            <p:cNvPr id="12" name="图片 11" descr="甲烷（CH4）、氨气（NH3）气体检测系统证书_00"/>
            <p:cNvPicPr>
              <a:picLocks noChangeAspect="1"/>
            </p:cNvPicPr>
            <p:nvPr/>
          </p:nvPicPr>
          <p:blipFill>
            <a:blip r:embed="rId8" cstate="print"/>
            <a:stretch>
              <a:fillRect/>
            </a:stretch>
          </p:blipFill>
          <p:spPr>
            <a:xfrm>
              <a:off x="11026" y="533"/>
              <a:ext cx="4134" cy="5593"/>
            </a:xfrm>
            <a:prstGeom prst="rect">
              <a:avLst/>
            </a:prstGeom>
          </p:spPr>
        </p:pic>
        <p:pic>
          <p:nvPicPr>
            <p:cNvPr id="13" name="图片 12" descr="水汽气体检测系统证书_00"/>
            <p:cNvPicPr>
              <a:picLocks noChangeAspect="1"/>
            </p:cNvPicPr>
            <p:nvPr/>
          </p:nvPicPr>
          <p:blipFill>
            <a:blip r:embed="rId9" cstate="print"/>
            <a:stretch>
              <a:fillRect/>
            </a:stretch>
          </p:blipFill>
          <p:spPr>
            <a:xfrm>
              <a:off x="9710" y="4164"/>
              <a:ext cx="4167" cy="5639"/>
            </a:xfrm>
            <a:prstGeom prst="rect">
              <a:avLst/>
            </a:prstGeom>
          </p:spPr>
        </p:pic>
      </p:grpSp>
      <p:grpSp>
        <p:nvGrpSpPr>
          <p:cNvPr id="46" name="组合 45"/>
          <p:cNvGrpSpPr/>
          <p:nvPr/>
        </p:nvGrpSpPr>
        <p:grpSpPr>
          <a:xfrm>
            <a:off x="3393440" y="2010410"/>
            <a:ext cx="3856990" cy="3438525"/>
            <a:chOff x="3209" y="0"/>
            <a:chExt cx="9618" cy="9069"/>
          </a:xfrm>
        </p:grpSpPr>
        <p:pic>
          <p:nvPicPr>
            <p:cNvPr id="48" name="图片 47" descr="外观设计-光电探测器_00"/>
            <p:cNvPicPr>
              <a:picLocks noChangeAspect="1"/>
            </p:cNvPicPr>
            <p:nvPr/>
          </p:nvPicPr>
          <p:blipFill>
            <a:blip r:embed="rId10" cstate="print"/>
            <a:stretch>
              <a:fillRect/>
            </a:stretch>
          </p:blipFill>
          <p:spPr>
            <a:xfrm>
              <a:off x="5031" y="4535"/>
              <a:ext cx="3206" cy="4535"/>
            </a:xfrm>
            <a:prstGeom prst="rect">
              <a:avLst/>
            </a:prstGeom>
          </p:spPr>
        </p:pic>
        <p:pic>
          <p:nvPicPr>
            <p:cNvPr id="59" name="图片 58" descr="实用新型--光腔衰荡光谱检测器_00"/>
            <p:cNvPicPr>
              <a:picLocks noChangeAspect="1"/>
            </p:cNvPicPr>
            <p:nvPr/>
          </p:nvPicPr>
          <p:blipFill>
            <a:blip r:embed="rId11" cstate="print"/>
            <a:stretch>
              <a:fillRect/>
            </a:stretch>
          </p:blipFill>
          <p:spPr>
            <a:xfrm>
              <a:off x="6415" y="0"/>
              <a:ext cx="3206" cy="4535"/>
            </a:xfrm>
            <a:prstGeom prst="rect">
              <a:avLst/>
            </a:prstGeom>
          </p:spPr>
        </p:pic>
        <p:pic>
          <p:nvPicPr>
            <p:cNvPr id="60" name="图片 59" descr="实用新型--激光位置探测系统_00"/>
            <p:cNvPicPr>
              <a:picLocks noChangeAspect="1"/>
            </p:cNvPicPr>
            <p:nvPr/>
          </p:nvPicPr>
          <p:blipFill>
            <a:blip r:embed="rId12" cstate="print"/>
            <a:stretch>
              <a:fillRect/>
            </a:stretch>
          </p:blipFill>
          <p:spPr>
            <a:xfrm>
              <a:off x="3209" y="0"/>
              <a:ext cx="3206" cy="4535"/>
            </a:xfrm>
            <a:prstGeom prst="rect">
              <a:avLst/>
            </a:prstGeom>
          </p:spPr>
        </p:pic>
        <p:pic>
          <p:nvPicPr>
            <p:cNvPr id="63" name="图片 62" descr="实用新型--油气浓度监测仪_00"/>
            <p:cNvPicPr>
              <a:picLocks noChangeAspect="1"/>
            </p:cNvPicPr>
            <p:nvPr/>
          </p:nvPicPr>
          <p:blipFill>
            <a:blip r:embed="rId13" cstate="print"/>
            <a:stretch>
              <a:fillRect/>
            </a:stretch>
          </p:blipFill>
          <p:spPr>
            <a:xfrm>
              <a:off x="9621" y="0"/>
              <a:ext cx="3206" cy="4535"/>
            </a:xfrm>
            <a:prstGeom prst="rect">
              <a:avLst/>
            </a:prstGeom>
          </p:spPr>
        </p:pic>
        <p:pic>
          <p:nvPicPr>
            <p:cNvPr id="64" name="图片 63" descr="外观设计-超宽光谱红外光束质量分析仪_00"/>
            <p:cNvPicPr>
              <a:picLocks noChangeAspect="1"/>
            </p:cNvPicPr>
            <p:nvPr/>
          </p:nvPicPr>
          <p:blipFill>
            <a:blip r:embed="rId14" cstate="print"/>
            <a:stretch>
              <a:fillRect/>
            </a:stretch>
          </p:blipFill>
          <p:spPr>
            <a:xfrm>
              <a:off x="8237" y="4535"/>
              <a:ext cx="3206" cy="4535"/>
            </a:xfrm>
            <a:prstGeom prst="rect">
              <a:avLst/>
            </a:prstGeom>
          </p:spPr>
        </p:pic>
      </p:grpSp>
      <p:pic>
        <p:nvPicPr>
          <p:cNvPr id="65" name="图片 64"/>
          <p:cNvPicPr>
            <a:picLocks noChangeAspect="1"/>
          </p:cNvPicPr>
          <p:nvPr/>
        </p:nvPicPr>
        <p:blipFill>
          <a:blip r:embed="rId15" cstate="print"/>
          <a:stretch>
            <a:fillRect/>
          </a:stretch>
        </p:blipFill>
        <p:spPr>
          <a:xfrm>
            <a:off x="345440" y="2783840"/>
            <a:ext cx="2987040" cy="2055495"/>
          </a:xfrm>
          <a:prstGeom prst="rect">
            <a:avLst/>
          </a:prstGeom>
        </p:spPr>
      </p:pic>
      <p:sp>
        <p:nvSpPr>
          <p:cNvPr id="5" name="文本框 4"/>
          <p:cNvSpPr txBox="1"/>
          <p:nvPr/>
        </p:nvSpPr>
        <p:spPr>
          <a:xfrm>
            <a:off x="478155" y="5665470"/>
            <a:ext cx="4064000" cy="368300"/>
          </a:xfrm>
          <a:prstGeom prst="rect">
            <a:avLst/>
          </a:prstGeom>
          <a:noFill/>
        </p:spPr>
        <p:txBody>
          <a:bodyPr wrap="square" rtlCol="0">
            <a:spAutoFit/>
          </a:bodyPr>
          <a:lstStyle/>
          <a:p>
            <a:r>
              <a:rPr lang="zh-CN" altLang="en-US"/>
              <a:t>荣获多项企业荣誉、专利、软著</a:t>
            </a:r>
          </a:p>
        </p:txBody>
      </p:sp>
      <p:pic>
        <p:nvPicPr>
          <p:cNvPr id="21" name="图片 20"/>
          <p:cNvPicPr>
            <a:picLocks noChangeAspect="1"/>
          </p:cNvPicPr>
          <p:nvPr/>
        </p:nvPicPr>
        <p:blipFill rotWithShape="1">
          <a:blip r:embed="rId16" cstate="print">
            <a:extLst>
              <a:ext uri="{28A0092B-C50C-407E-A947-70E740481C1C}">
                <a14:useLocalDpi xmlns:a14="http://schemas.microsoft.com/office/drawing/2010/main" xmlns="" val="0"/>
              </a:ext>
            </a:extLst>
          </a:blip>
          <a:srcRect t="31466" r="7202" b="32272"/>
          <a:stretch>
            <a:fillRect/>
          </a:stretch>
        </p:blipFill>
        <p:spPr>
          <a:xfrm>
            <a:off x="-189230" y="-31115"/>
            <a:ext cx="3731260" cy="7289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圆角矩形 2"/>
          <p:cNvSpPr/>
          <p:nvPr/>
        </p:nvSpPr>
        <p:spPr>
          <a:xfrm>
            <a:off x="0" y="635"/>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nvSpPr>
        <p:spPr>
          <a:xfrm>
            <a:off x="9638030" y="2395220"/>
            <a:ext cx="2590800" cy="209550"/>
          </a:xfrm>
          <a:prstGeom prst="rect">
            <a:avLst/>
          </a:prstGeom>
          <a:noFill/>
        </p:spPr>
        <p:txBody>
          <a:bodyPr wrap="square" rtlCol="0" anchor="t">
            <a:spAutoFit/>
          </a:bodyPr>
          <a:lstStyle/>
          <a:p>
            <a:pPr algn="r">
              <a:lnSpc>
                <a:spcPct val="150000"/>
              </a:lnSpc>
              <a:spcBef>
                <a:spcPts val="0"/>
              </a:spcBef>
              <a:spcAft>
                <a:spcPts val="0"/>
              </a:spcAft>
            </a:pPr>
            <a:endParaRPr lang="zh-CN" altLang="en-US" sz="1200">
              <a:solidFill>
                <a:schemeClr val="tx1"/>
              </a:solidFill>
              <a:latin typeface="汉仪晓波花月圆W" panose="00020600040101010101" charset="-122"/>
              <a:ea typeface="汉仪晓波花月圆W" panose="00020600040101010101" charset="-122"/>
              <a:sym typeface="+mn-ea"/>
            </a:endParaRPr>
          </a:p>
        </p:txBody>
      </p:sp>
      <p:sp>
        <p:nvSpPr>
          <p:cNvPr id="2" name="矩形 1"/>
          <p:cNvSpPr/>
          <p:nvPr>
            <p:custDataLst>
              <p:tags r:id="rId1"/>
            </p:custDataLst>
          </p:nvPr>
        </p:nvSpPr>
        <p:spPr>
          <a:xfrm>
            <a:off x="1022350" y="1414145"/>
            <a:ext cx="10304780" cy="68707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200" dirty="0">
                <a:solidFill>
                  <a:schemeClr val="tx1">
                    <a:lumMod val="85000"/>
                    <a:lumOff val="15000"/>
                  </a:schemeClr>
                </a:solidFill>
                <a:latin typeface="+mn-ea"/>
                <a:cs typeface="+mn-ea"/>
              </a:rPr>
              <a:t>成都多谱光学的业务模式，本质上是</a:t>
            </a:r>
            <a:r>
              <a:rPr lang="en-US" altLang="zh-CN" sz="1200" dirty="0">
                <a:solidFill>
                  <a:schemeClr val="tx1">
                    <a:lumMod val="85000"/>
                    <a:lumOff val="15000"/>
                  </a:schemeClr>
                </a:solidFill>
                <a:latin typeface="+mn-ea"/>
                <a:cs typeface="+mn-ea"/>
              </a:rPr>
              <a:t>“</a:t>
            </a:r>
            <a:r>
              <a:rPr lang="zh-CN" altLang="en-US" sz="1200" b="1" dirty="0">
                <a:solidFill>
                  <a:schemeClr val="tx1">
                    <a:lumMod val="85000"/>
                    <a:lumOff val="15000"/>
                  </a:schemeClr>
                </a:solidFill>
                <a:latin typeface="+mn-ea"/>
                <a:cs typeface="+mn-ea"/>
              </a:rPr>
              <a:t>以国家战略需求为指挥棒，以自主产品为武器库，以核心技术为突击队</a:t>
            </a:r>
            <a:r>
              <a:rPr lang="en-US" altLang="zh-CN" sz="1200" dirty="0">
                <a:solidFill>
                  <a:schemeClr val="tx1">
                    <a:lumMod val="85000"/>
                    <a:lumOff val="15000"/>
                  </a:schemeClr>
                </a:solidFill>
                <a:latin typeface="+mn-ea"/>
                <a:cs typeface="+mn-ea"/>
              </a:rPr>
              <a:t>”</a:t>
            </a:r>
            <a:r>
              <a:rPr lang="zh-CN" altLang="en-US" sz="1200" dirty="0">
                <a:solidFill>
                  <a:schemeClr val="tx1">
                    <a:lumMod val="85000"/>
                    <a:lumOff val="15000"/>
                  </a:schemeClr>
                </a:solidFill>
                <a:latin typeface="+mn-ea"/>
                <a:cs typeface="+mn-ea"/>
              </a:rPr>
              <a:t>的生态化作战：</a:t>
            </a:r>
            <a:endParaRPr lang="en-US" altLang="zh-CN" sz="1200" dirty="0">
              <a:solidFill>
                <a:schemeClr val="tx1">
                  <a:lumMod val="85000"/>
                  <a:lumOff val="15000"/>
                </a:schemeClr>
              </a:solidFill>
              <a:latin typeface="+mn-ea"/>
              <a:cs typeface="+mn-ea"/>
            </a:endParaRPr>
          </a:p>
          <a:p>
            <a:pPr algn="l">
              <a:lnSpc>
                <a:spcPct val="150000"/>
              </a:lnSpc>
              <a:spcBef>
                <a:spcPct val="0"/>
              </a:spcBef>
              <a:spcAft>
                <a:spcPct val="0"/>
              </a:spcAft>
            </a:pPr>
            <a:r>
              <a:rPr lang="zh-CN" altLang="en-US" sz="1200" b="1" dirty="0">
                <a:solidFill>
                  <a:schemeClr val="tx1">
                    <a:lumMod val="85000"/>
                    <a:lumOff val="15000"/>
                  </a:schemeClr>
                </a:solidFill>
                <a:latin typeface="+mn-ea"/>
                <a:cs typeface="+mn-ea"/>
              </a:rPr>
              <a:t>需求侧</a:t>
            </a:r>
            <a:r>
              <a:rPr lang="zh-CN" altLang="en-US" sz="1200" dirty="0">
                <a:solidFill>
                  <a:schemeClr val="tx1">
                    <a:lumMod val="85000"/>
                    <a:lumOff val="15000"/>
                  </a:schemeClr>
                </a:solidFill>
                <a:latin typeface="+mn-ea"/>
                <a:cs typeface="+mn-ea"/>
              </a:rPr>
              <a:t>：深度绑定军工、环保、能源等领域头部客户，建立</a:t>
            </a:r>
            <a:r>
              <a:rPr lang="en-US" altLang="zh-CN" sz="1200" dirty="0">
                <a:solidFill>
                  <a:schemeClr val="tx1">
                    <a:lumMod val="85000"/>
                    <a:lumOff val="15000"/>
                  </a:schemeClr>
                </a:solidFill>
                <a:latin typeface="+mn-ea"/>
                <a:cs typeface="+mn-ea"/>
              </a:rPr>
              <a:t>“</a:t>
            </a:r>
            <a:r>
              <a:rPr lang="zh-CN" altLang="en-US" sz="1200" dirty="0">
                <a:solidFill>
                  <a:schemeClr val="tx1">
                    <a:lumMod val="85000"/>
                    <a:lumOff val="15000"/>
                  </a:schemeClr>
                </a:solidFill>
                <a:latin typeface="+mn-ea"/>
                <a:cs typeface="+mn-ea"/>
              </a:rPr>
              <a:t>联合实验室</a:t>
            </a:r>
            <a:r>
              <a:rPr lang="en-US" altLang="zh-CN" sz="1200" dirty="0">
                <a:solidFill>
                  <a:schemeClr val="tx1">
                    <a:lumMod val="85000"/>
                    <a:lumOff val="15000"/>
                  </a:schemeClr>
                </a:solidFill>
                <a:latin typeface="+mn-ea"/>
                <a:cs typeface="+mn-ea"/>
              </a:rPr>
              <a:t>”</a:t>
            </a:r>
            <a:r>
              <a:rPr lang="zh-CN" altLang="en-US" sz="1200" dirty="0">
                <a:solidFill>
                  <a:schemeClr val="tx1">
                    <a:lumMod val="85000"/>
                    <a:lumOff val="15000"/>
                  </a:schemeClr>
                </a:solidFill>
                <a:latin typeface="+mn-ea"/>
                <a:cs typeface="+mn-ea"/>
              </a:rPr>
              <a:t>机制，精准捕捉前沿需求；</a:t>
            </a:r>
            <a:endParaRPr lang="en-US" altLang="zh-CN" sz="1200" dirty="0">
              <a:solidFill>
                <a:schemeClr val="tx1">
                  <a:lumMod val="85000"/>
                  <a:lumOff val="15000"/>
                </a:schemeClr>
              </a:solidFill>
              <a:latin typeface="+mn-ea"/>
              <a:cs typeface="+mn-ea"/>
            </a:endParaRPr>
          </a:p>
          <a:p>
            <a:pPr algn="l">
              <a:lnSpc>
                <a:spcPct val="150000"/>
              </a:lnSpc>
              <a:spcBef>
                <a:spcPct val="0"/>
              </a:spcBef>
              <a:spcAft>
                <a:spcPct val="0"/>
              </a:spcAft>
            </a:pPr>
            <a:r>
              <a:rPr lang="zh-CN" altLang="en-US" sz="1200" b="1" dirty="0">
                <a:solidFill>
                  <a:schemeClr val="tx1">
                    <a:lumMod val="85000"/>
                    <a:lumOff val="15000"/>
                  </a:schemeClr>
                </a:solidFill>
                <a:latin typeface="+mn-ea"/>
                <a:cs typeface="+mn-ea"/>
              </a:rPr>
              <a:t>技术侧：</a:t>
            </a:r>
            <a:r>
              <a:rPr lang="zh-CN" altLang="en-US" sz="1200" dirty="0">
                <a:solidFill>
                  <a:schemeClr val="tx1">
                    <a:lumMod val="85000"/>
                    <a:lumOff val="15000"/>
                  </a:schemeClr>
                </a:solidFill>
                <a:latin typeface="+mn-ea"/>
                <a:cs typeface="+mn-ea"/>
              </a:rPr>
              <a:t>通过</a:t>
            </a:r>
            <a:r>
              <a:rPr lang="en-US" altLang="zh-CN" sz="1200" dirty="0">
                <a:solidFill>
                  <a:schemeClr val="tx1">
                    <a:lumMod val="85000"/>
                    <a:lumOff val="15000"/>
                  </a:schemeClr>
                </a:solidFill>
                <a:latin typeface="+mn-ea"/>
                <a:cs typeface="+mn-ea"/>
              </a:rPr>
              <a:t>“</a:t>
            </a:r>
            <a:r>
              <a:rPr lang="zh-CN" altLang="en-US" sz="1200" dirty="0">
                <a:solidFill>
                  <a:schemeClr val="tx1">
                    <a:lumMod val="85000"/>
                    <a:lumOff val="15000"/>
                  </a:schemeClr>
                </a:solidFill>
                <a:latin typeface="+mn-ea"/>
                <a:cs typeface="+mn-ea"/>
              </a:rPr>
              <a:t>预研一代、开发一代、量产一代</a:t>
            </a:r>
            <a:r>
              <a:rPr lang="en-US" altLang="zh-CN" sz="1200" dirty="0">
                <a:solidFill>
                  <a:schemeClr val="tx1">
                    <a:lumMod val="85000"/>
                    <a:lumOff val="15000"/>
                  </a:schemeClr>
                </a:solidFill>
                <a:latin typeface="+mn-ea"/>
                <a:cs typeface="+mn-ea"/>
              </a:rPr>
              <a:t>”</a:t>
            </a:r>
            <a:r>
              <a:rPr lang="zh-CN" altLang="en-US" sz="1200" dirty="0">
                <a:solidFill>
                  <a:schemeClr val="tx1">
                    <a:lumMod val="85000"/>
                    <a:lumOff val="15000"/>
                  </a:schemeClr>
                </a:solidFill>
                <a:latin typeface="+mn-ea"/>
                <a:cs typeface="+mn-ea"/>
              </a:rPr>
              <a:t>的研发节奏，确保技术领先性；</a:t>
            </a:r>
            <a:endParaRPr lang="en-US" altLang="zh-CN" sz="1200" dirty="0">
              <a:solidFill>
                <a:schemeClr val="tx1">
                  <a:lumMod val="85000"/>
                  <a:lumOff val="15000"/>
                </a:schemeClr>
              </a:solidFill>
              <a:latin typeface="+mn-ea"/>
              <a:cs typeface="+mn-ea"/>
            </a:endParaRPr>
          </a:p>
          <a:p>
            <a:pPr algn="l">
              <a:lnSpc>
                <a:spcPct val="150000"/>
              </a:lnSpc>
              <a:spcBef>
                <a:spcPct val="0"/>
              </a:spcBef>
              <a:spcAft>
                <a:spcPct val="0"/>
              </a:spcAft>
            </a:pPr>
            <a:r>
              <a:rPr lang="zh-CN" altLang="en-US" sz="1200" b="1" dirty="0">
                <a:solidFill>
                  <a:schemeClr val="tx1">
                    <a:lumMod val="85000"/>
                    <a:lumOff val="15000"/>
                  </a:schemeClr>
                </a:solidFill>
                <a:latin typeface="+mn-ea"/>
                <a:cs typeface="+mn-ea"/>
              </a:rPr>
              <a:t>产业侧：</a:t>
            </a:r>
            <a:r>
              <a:rPr lang="zh-CN" altLang="en-US" sz="1200" dirty="0">
                <a:solidFill>
                  <a:schemeClr val="tx1">
                    <a:lumMod val="85000"/>
                    <a:lumOff val="15000"/>
                  </a:schemeClr>
                </a:solidFill>
                <a:latin typeface="+mn-ea"/>
                <a:cs typeface="+mn-ea"/>
              </a:rPr>
              <a:t>以项目交付为切入点，推动光学技术从实验室走向工业化量产，实现</a:t>
            </a:r>
            <a:r>
              <a:rPr lang="en-US" altLang="zh-CN" sz="1200" dirty="0">
                <a:solidFill>
                  <a:schemeClr val="tx1">
                    <a:lumMod val="85000"/>
                    <a:lumOff val="15000"/>
                  </a:schemeClr>
                </a:solidFill>
                <a:latin typeface="+mn-ea"/>
                <a:cs typeface="+mn-ea"/>
              </a:rPr>
              <a:t>“</a:t>
            </a:r>
            <a:r>
              <a:rPr lang="zh-CN" altLang="en-US" sz="1200" dirty="0">
                <a:solidFill>
                  <a:schemeClr val="tx1">
                    <a:lumMod val="85000"/>
                    <a:lumOff val="15000"/>
                  </a:schemeClr>
                </a:solidFill>
                <a:latin typeface="+mn-ea"/>
                <a:cs typeface="+mn-ea"/>
              </a:rPr>
              <a:t>技术</a:t>
            </a:r>
            <a:r>
              <a:rPr lang="en-US" altLang="en-US" sz="1200" dirty="0">
                <a:solidFill>
                  <a:schemeClr val="tx1">
                    <a:lumMod val="85000"/>
                    <a:lumOff val="15000"/>
                  </a:schemeClr>
                </a:solidFill>
                <a:latin typeface="+mn-ea"/>
                <a:cs typeface="+mn-ea"/>
              </a:rPr>
              <a:t>→</a:t>
            </a:r>
            <a:r>
              <a:rPr lang="zh-CN" altLang="en-US" sz="1200" dirty="0">
                <a:solidFill>
                  <a:schemeClr val="tx1">
                    <a:lumMod val="85000"/>
                    <a:lumOff val="15000"/>
                  </a:schemeClr>
                </a:solidFill>
                <a:latin typeface="+mn-ea"/>
                <a:cs typeface="+mn-ea"/>
              </a:rPr>
              <a:t>产品</a:t>
            </a:r>
            <a:r>
              <a:rPr lang="en-US" altLang="en-US" sz="1200" dirty="0">
                <a:solidFill>
                  <a:schemeClr val="tx1">
                    <a:lumMod val="85000"/>
                    <a:lumOff val="15000"/>
                  </a:schemeClr>
                </a:solidFill>
                <a:latin typeface="+mn-ea"/>
                <a:cs typeface="+mn-ea"/>
              </a:rPr>
              <a:t>→</a:t>
            </a:r>
            <a:r>
              <a:rPr lang="zh-CN" altLang="en-US" sz="1200" dirty="0">
                <a:solidFill>
                  <a:schemeClr val="tx1">
                    <a:lumMod val="85000"/>
                    <a:lumOff val="15000"/>
                  </a:schemeClr>
                </a:solidFill>
                <a:latin typeface="+mn-ea"/>
                <a:cs typeface="+mn-ea"/>
              </a:rPr>
              <a:t>商品</a:t>
            </a:r>
            <a:r>
              <a:rPr lang="en-US" altLang="zh-CN" sz="1200" dirty="0">
                <a:solidFill>
                  <a:schemeClr val="tx1">
                    <a:lumMod val="85000"/>
                    <a:lumOff val="15000"/>
                  </a:schemeClr>
                </a:solidFill>
                <a:latin typeface="+mn-ea"/>
                <a:cs typeface="+mn-ea"/>
              </a:rPr>
              <a:t>”</a:t>
            </a:r>
            <a:r>
              <a:rPr lang="zh-CN" altLang="en-US" sz="1200" dirty="0">
                <a:solidFill>
                  <a:schemeClr val="tx1">
                    <a:lumMod val="85000"/>
                    <a:lumOff val="15000"/>
                  </a:schemeClr>
                </a:solidFill>
                <a:latin typeface="+mn-ea"/>
                <a:cs typeface="+mn-ea"/>
              </a:rPr>
              <a:t>的价值跃迁。</a:t>
            </a:r>
          </a:p>
        </p:txBody>
      </p:sp>
      <p:sp>
        <p:nvSpPr>
          <p:cNvPr id="7" name="矩形 6"/>
          <p:cNvSpPr/>
          <p:nvPr>
            <p:custDataLst>
              <p:tags r:id="rId2"/>
            </p:custDataLst>
          </p:nvPr>
        </p:nvSpPr>
        <p:spPr>
          <a:xfrm>
            <a:off x="3089434" y="721360"/>
            <a:ext cx="6028608" cy="626390"/>
          </a:xfrm>
          <a:prstGeom prst="rect">
            <a:avLst/>
          </a:prstGeom>
          <a:noFill/>
        </p:spPr>
        <p:txBody>
          <a:bodyPr wrap="square" lIns="0" tIns="0" rIns="0" bIns="0" rtlCol="0" anchor="b">
            <a:noAutofit/>
          </a:bodyPr>
          <a:lstStyle/>
          <a:p>
            <a:pPr algn="ctr">
              <a:spcBef>
                <a:spcPct val="0"/>
              </a:spcBef>
              <a:spcAft>
                <a:spcPct val="0"/>
              </a:spcAft>
            </a:pPr>
            <a:r>
              <a:rPr lang="en-US" altLang="zh-CN" b="1" dirty="0">
                <a:solidFill>
                  <a:schemeClr val="accent2"/>
                </a:solidFill>
                <a:latin typeface="+mn-ea"/>
                <a:cs typeface="+mn-ea"/>
              </a:rPr>
              <a:t> </a:t>
            </a:r>
            <a:r>
              <a:rPr lang="zh-CN" altLang="en-US" b="1" dirty="0">
                <a:solidFill>
                  <a:schemeClr val="accent2"/>
                </a:solidFill>
                <a:latin typeface="+mn-ea"/>
                <a:cs typeface="+mn-ea"/>
              </a:rPr>
              <a:t>顶层逻辑：构建</a:t>
            </a:r>
            <a:r>
              <a:rPr lang="en-US" altLang="zh-CN" b="1" dirty="0">
                <a:solidFill>
                  <a:schemeClr val="accent2"/>
                </a:solidFill>
                <a:latin typeface="+mn-ea"/>
                <a:cs typeface="+mn-ea"/>
              </a:rPr>
              <a:t>“</a:t>
            </a:r>
            <a:r>
              <a:rPr lang="zh-CN" altLang="en-US" b="1" dirty="0">
                <a:solidFill>
                  <a:schemeClr val="accent2"/>
                </a:solidFill>
                <a:latin typeface="+mn-ea"/>
                <a:cs typeface="+mn-ea"/>
              </a:rPr>
              <a:t>需求</a:t>
            </a:r>
            <a:r>
              <a:rPr lang="en-US" altLang="zh-CN" b="1" dirty="0">
                <a:solidFill>
                  <a:schemeClr val="accent2"/>
                </a:solidFill>
                <a:latin typeface="+mn-ea"/>
                <a:cs typeface="+mn-ea"/>
              </a:rPr>
              <a:t>-</a:t>
            </a:r>
            <a:r>
              <a:rPr lang="zh-CN" altLang="en-US" b="1" dirty="0">
                <a:solidFill>
                  <a:schemeClr val="accent2"/>
                </a:solidFill>
                <a:latin typeface="+mn-ea"/>
                <a:cs typeface="+mn-ea"/>
              </a:rPr>
              <a:t>技术</a:t>
            </a:r>
            <a:r>
              <a:rPr lang="en-US" altLang="zh-CN" b="1" dirty="0">
                <a:solidFill>
                  <a:schemeClr val="accent2"/>
                </a:solidFill>
                <a:latin typeface="+mn-ea"/>
                <a:cs typeface="+mn-ea"/>
              </a:rPr>
              <a:t>-</a:t>
            </a:r>
            <a:r>
              <a:rPr lang="zh-CN" altLang="en-US" b="1" dirty="0">
                <a:solidFill>
                  <a:schemeClr val="accent2"/>
                </a:solidFill>
                <a:latin typeface="+mn-ea"/>
                <a:cs typeface="+mn-ea"/>
              </a:rPr>
              <a:t>产业</a:t>
            </a:r>
            <a:r>
              <a:rPr lang="en-US" altLang="zh-CN" b="1" dirty="0">
                <a:solidFill>
                  <a:schemeClr val="accent2"/>
                </a:solidFill>
                <a:latin typeface="+mn-ea"/>
                <a:cs typeface="+mn-ea"/>
              </a:rPr>
              <a:t>”</a:t>
            </a:r>
            <a:r>
              <a:rPr lang="zh-CN" altLang="en-US" b="1" dirty="0">
                <a:solidFill>
                  <a:schemeClr val="accent2"/>
                </a:solidFill>
                <a:latin typeface="+mn-ea"/>
                <a:cs typeface="+mn-ea"/>
              </a:rPr>
              <a:t>三位一体的生态体系</a:t>
            </a:r>
          </a:p>
        </p:txBody>
      </p:sp>
      <p:sp>
        <p:nvSpPr>
          <p:cNvPr id="8" name="矩形 7"/>
          <p:cNvSpPr/>
          <p:nvPr>
            <p:custDataLst>
              <p:tags r:id="rId3"/>
            </p:custDataLst>
          </p:nvPr>
        </p:nvSpPr>
        <p:spPr>
          <a:xfrm>
            <a:off x="155575" y="3924300"/>
            <a:ext cx="4206875" cy="847725"/>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000" dirty="0">
                <a:solidFill>
                  <a:schemeClr val="tx1">
                    <a:lumMod val="85000"/>
                    <a:lumOff val="15000"/>
                  </a:schemeClr>
                </a:solidFill>
                <a:latin typeface="+mn-ea"/>
                <a:cs typeface="+mn-ea"/>
                <a:sym typeface="+mn-ea"/>
              </a:rPr>
              <a:t>我们始终将</a:t>
            </a:r>
            <a:r>
              <a:rPr lang="en-US" altLang="zh-CN" sz="1000" dirty="0">
                <a:solidFill>
                  <a:schemeClr val="tx1">
                    <a:lumMod val="85000"/>
                    <a:lumOff val="15000"/>
                  </a:schemeClr>
                </a:solidFill>
                <a:latin typeface="+mn-ea"/>
                <a:cs typeface="+mn-ea"/>
                <a:sym typeface="+mn-ea"/>
              </a:rPr>
              <a:t>“</a:t>
            </a:r>
            <a:r>
              <a:rPr lang="zh-CN" altLang="en-US" sz="1000" b="1" dirty="0">
                <a:solidFill>
                  <a:schemeClr val="tx1">
                    <a:lumMod val="85000"/>
                    <a:lumOff val="15000"/>
                  </a:schemeClr>
                </a:solidFill>
                <a:latin typeface="+mn-ea"/>
                <a:cs typeface="+mn-ea"/>
                <a:sym typeface="+mn-ea"/>
              </a:rPr>
              <a:t>解决国家急需、攻克行业痛点</a:t>
            </a:r>
            <a:r>
              <a:rPr lang="en-US" altLang="zh-CN" sz="1000" dirty="0">
                <a:solidFill>
                  <a:schemeClr val="tx1">
                    <a:lumMod val="85000"/>
                    <a:lumOff val="15000"/>
                  </a:schemeClr>
                </a:solidFill>
                <a:latin typeface="+mn-ea"/>
                <a:cs typeface="+mn-ea"/>
                <a:sym typeface="+mn-ea"/>
              </a:rPr>
              <a:t>”</a:t>
            </a:r>
            <a:r>
              <a:rPr lang="zh-CN" altLang="en-US" sz="1000" dirty="0">
                <a:solidFill>
                  <a:schemeClr val="tx1">
                    <a:lumMod val="85000"/>
                    <a:lumOff val="15000"/>
                  </a:schemeClr>
                </a:solidFill>
                <a:latin typeface="+mn-ea"/>
                <a:cs typeface="+mn-ea"/>
                <a:sym typeface="+mn-ea"/>
              </a:rPr>
              <a:t>作为技术创新的原点，通过重大项目的牵引，实现</a:t>
            </a:r>
            <a:r>
              <a:rPr lang="en-US" altLang="zh-CN" sz="1000" dirty="0">
                <a:solidFill>
                  <a:schemeClr val="tx1">
                    <a:lumMod val="85000"/>
                    <a:lumOff val="15000"/>
                  </a:schemeClr>
                </a:solidFill>
                <a:latin typeface="+mn-ea"/>
                <a:cs typeface="+mn-ea"/>
                <a:sym typeface="+mn-ea"/>
              </a:rPr>
              <a:t>“</a:t>
            </a:r>
            <a:r>
              <a:rPr lang="zh-CN" altLang="en-US" sz="1000" dirty="0">
                <a:solidFill>
                  <a:schemeClr val="tx1">
                    <a:lumMod val="85000"/>
                    <a:lumOff val="15000"/>
                  </a:schemeClr>
                </a:solidFill>
                <a:latin typeface="+mn-ea"/>
                <a:cs typeface="+mn-ea"/>
                <a:sym typeface="+mn-ea"/>
              </a:rPr>
              <a:t>产品</a:t>
            </a:r>
            <a:r>
              <a:rPr lang="en-US" altLang="en-US" sz="1000" dirty="0">
                <a:solidFill>
                  <a:schemeClr val="tx1">
                    <a:lumMod val="85000"/>
                    <a:lumOff val="15000"/>
                  </a:schemeClr>
                </a:solidFill>
                <a:latin typeface="+mn-ea"/>
                <a:cs typeface="+mn-ea"/>
                <a:sym typeface="+mn-ea"/>
              </a:rPr>
              <a:t>→</a:t>
            </a:r>
            <a:r>
              <a:rPr lang="zh-CN" altLang="en-US" sz="1000" dirty="0">
                <a:solidFill>
                  <a:schemeClr val="tx1">
                    <a:lumMod val="85000"/>
                    <a:lumOff val="15000"/>
                  </a:schemeClr>
                </a:solidFill>
                <a:latin typeface="+mn-ea"/>
                <a:cs typeface="+mn-ea"/>
                <a:sym typeface="+mn-ea"/>
              </a:rPr>
              <a:t>技术</a:t>
            </a:r>
            <a:r>
              <a:rPr lang="en-US" altLang="en-US" sz="1000" dirty="0">
                <a:solidFill>
                  <a:schemeClr val="tx1">
                    <a:lumMod val="85000"/>
                    <a:lumOff val="15000"/>
                  </a:schemeClr>
                </a:solidFill>
                <a:latin typeface="+mn-ea"/>
                <a:cs typeface="+mn-ea"/>
                <a:sym typeface="+mn-ea"/>
              </a:rPr>
              <a:t>→</a:t>
            </a:r>
            <a:r>
              <a:rPr lang="zh-CN" altLang="en-US" sz="1000" dirty="0">
                <a:solidFill>
                  <a:schemeClr val="tx1">
                    <a:lumMod val="85000"/>
                    <a:lumOff val="15000"/>
                  </a:schemeClr>
                </a:solidFill>
                <a:latin typeface="+mn-ea"/>
                <a:cs typeface="+mn-ea"/>
                <a:sym typeface="+mn-ea"/>
              </a:rPr>
              <a:t>场景</a:t>
            </a:r>
            <a:r>
              <a:rPr lang="en-US" altLang="zh-CN" sz="1000" dirty="0">
                <a:solidFill>
                  <a:schemeClr val="tx1">
                    <a:lumMod val="85000"/>
                    <a:lumOff val="15000"/>
                  </a:schemeClr>
                </a:solidFill>
                <a:latin typeface="+mn-ea"/>
                <a:cs typeface="+mn-ea"/>
                <a:sym typeface="+mn-ea"/>
              </a:rPr>
              <a:t>”</a:t>
            </a:r>
            <a:r>
              <a:rPr lang="zh-CN" altLang="en-US" sz="1000" dirty="0">
                <a:solidFill>
                  <a:schemeClr val="tx1">
                    <a:lumMod val="85000"/>
                    <a:lumOff val="15000"/>
                  </a:schemeClr>
                </a:solidFill>
                <a:latin typeface="+mn-ea"/>
                <a:cs typeface="+mn-ea"/>
                <a:sym typeface="+mn-ea"/>
              </a:rPr>
              <a:t>的螺旋式升级：</a:t>
            </a:r>
          </a:p>
          <a:p>
            <a:pPr marL="171450" indent="-171450" algn="l">
              <a:lnSpc>
                <a:spcPct val="150000"/>
              </a:lnSpc>
              <a:spcBef>
                <a:spcPct val="0"/>
              </a:spcBef>
              <a:spcAft>
                <a:spcPct val="0"/>
              </a:spcAft>
              <a:buFont typeface="Arial" panose="020B0604020202020204" pitchFamily="34" charset="0"/>
              <a:buChar char="•"/>
            </a:pPr>
            <a:r>
              <a:rPr lang="zh-CN" altLang="en-US" sz="1000" dirty="0">
                <a:solidFill>
                  <a:schemeClr val="tx1">
                    <a:lumMod val="85000"/>
                    <a:lumOff val="15000"/>
                  </a:schemeClr>
                </a:solidFill>
                <a:latin typeface="+mn-ea"/>
                <a:cs typeface="+mn-ea"/>
                <a:sym typeface="+mn-ea"/>
              </a:rPr>
              <a:t>军工航天领域：研制真空环境下</a:t>
            </a:r>
            <a:r>
              <a:rPr lang="en-US" altLang="zh-CN" sz="1000" dirty="0">
                <a:solidFill>
                  <a:schemeClr val="tx1">
                    <a:lumMod val="85000"/>
                    <a:lumOff val="15000"/>
                  </a:schemeClr>
                </a:solidFill>
                <a:latin typeface="+mn-ea"/>
                <a:cs typeface="+mn-ea"/>
                <a:sym typeface="+mn-ea"/>
              </a:rPr>
              <a:t>TDLAS</a:t>
            </a:r>
            <a:r>
              <a:rPr lang="zh-CN" altLang="en-US" sz="1000" dirty="0">
                <a:solidFill>
                  <a:schemeClr val="tx1">
                    <a:lumMod val="85000"/>
                    <a:lumOff val="15000"/>
                  </a:schemeClr>
                </a:solidFill>
                <a:latin typeface="+mn-ea"/>
                <a:cs typeface="+mn-ea"/>
                <a:sym typeface="+mn-ea"/>
              </a:rPr>
              <a:t>监测系统，推动国产激光气体传感技术在极端工况下的突破；</a:t>
            </a:r>
          </a:p>
          <a:p>
            <a:pPr marL="171450" indent="-171450" algn="l">
              <a:lnSpc>
                <a:spcPct val="150000"/>
              </a:lnSpc>
              <a:spcBef>
                <a:spcPct val="0"/>
              </a:spcBef>
              <a:spcAft>
                <a:spcPct val="0"/>
              </a:spcAft>
              <a:buFont typeface="Arial" panose="020B0604020202020204" pitchFamily="34" charset="0"/>
              <a:buChar char="•"/>
            </a:pPr>
            <a:r>
              <a:rPr lang="zh-CN" altLang="en-US" sz="1000" dirty="0">
                <a:solidFill>
                  <a:schemeClr val="tx1">
                    <a:lumMod val="85000"/>
                    <a:lumOff val="15000"/>
                  </a:schemeClr>
                </a:solidFill>
                <a:latin typeface="+mn-ea"/>
                <a:cs typeface="+mn-ea"/>
                <a:sym typeface="+mn-ea"/>
              </a:rPr>
              <a:t>双碳战略领域：开发基于</a:t>
            </a:r>
            <a:r>
              <a:rPr lang="en-US" altLang="zh-CN" sz="1000" dirty="0">
                <a:solidFill>
                  <a:schemeClr val="tx1">
                    <a:lumMod val="85000"/>
                    <a:lumOff val="15000"/>
                  </a:schemeClr>
                </a:solidFill>
                <a:latin typeface="+mn-ea"/>
                <a:cs typeface="+mn-ea"/>
                <a:sym typeface="+mn-ea"/>
              </a:rPr>
              <a:t>QCLAS</a:t>
            </a:r>
            <a:r>
              <a:rPr lang="zh-CN" altLang="en-US" sz="1000" dirty="0">
                <a:solidFill>
                  <a:schemeClr val="tx1">
                    <a:lumMod val="85000"/>
                    <a:lumOff val="15000"/>
                  </a:schemeClr>
                </a:solidFill>
                <a:latin typeface="+mn-ea"/>
                <a:cs typeface="+mn-ea"/>
                <a:sym typeface="+mn-ea"/>
              </a:rPr>
              <a:t>的化工园区多组分有毒气体在线监测网络，重新定义工业安全标准；</a:t>
            </a:r>
            <a:endParaRPr lang="en-US" altLang="zh-CN" sz="1000" dirty="0">
              <a:solidFill>
                <a:schemeClr val="tx1">
                  <a:lumMod val="85000"/>
                  <a:lumOff val="15000"/>
                </a:schemeClr>
              </a:solidFill>
              <a:latin typeface="+mn-ea"/>
              <a:cs typeface="+mn-ea"/>
              <a:sym typeface="+mn-ea"/>
            </a:endParaRPr>
          </a:p>
          <a:p>
            <a:pPr marL="171450" indent="-171450" algn="l">
              <a:lnSpc>
                <a:spcPct val="150000"/>
              </a:lnSpc>
              <a:spcBef>
                <a:spcPct val="0"/>
              </a:spcBef>
              <a:spcAft>
                <a:spcPct val="0"/>
              </a:spcAft>
              <a:buFont typeface="Arial" panose="020B0604020202020204" pitchFamily="34" charset="0"/>
              <a:buChar char="•"/>
            </a:pPr>
            <a:r>
              <a:rPr lang="zh-CN" altLang="en-US" sz="1000" dirty="0">
                <a:solidFill>
                  <a:schemeClr val="tx1">
                    <a:lumMod val="85000"/>
                    <a:lumOff val="15000"/>
                  </a:schemeClr>
                </a:solidFill>
                <a:latin typeface="+mn-ea"/>
                <a:cs typeface="+mn-ea"/>
                <a:sym typeface="+mn-ea"/>
              </a:rPr>
              <a:t>量子科技前沿：为顶级科研机构定制单光子探测系统，助力量子通信与计算研究。</a:t>
            </a:r>
          </a:p>
          <a:p>
            <a:pPr algn="l">
              <a:lnSpc>
                <a:spcPct val="150000"/>
              </a:lnSpc>
              <a:spcBef>
                <a:spcPct val="0"/>
              </a:spcBef>
              <a:spcAft>
                <a:spcPct val="0"/>
              </a:spcAft>
            </a:pPr>
            <a:r>
              <a:rPr lang="zh-CN" altLang="en-US" sz="1000" dirty="0">
                <a:solidFill>
                  <a:schemeClr val="tx1">
                    <a:lumMod val="85000"/>
                    <a:lumOff val="15000"/>
                  </a:schemeClr>
                </a:solidFill>
                <a:latin typeface="+mn-ea"/>
                <a:cs typeface="+mn-ea"/>
                <a:sym typeface="+mn-ea"/>
              </a:rPr>
              <a:t>每一个项目，都是对产品可靠性的极限测试，也是对技术边界的重新定义。我们通过项目沉淀的</a:t>
            </a:r>
            <a:r>
              <a:rPr lang="en-US" altLang="zh-CN" sz="1000" dirty="0">
                <a:solidFill>
                  <a:schemeClr val="tx1">
                    <a:lumMod val="85000"/>
                    <a:lumOff val="15000"/>
                  </a:schemeClr>
                </a:solidFill>
                <a:latin typeface="+mn-ea"/>
                <a:cs typeface="+mn-ea"/>
                <a:sym typeface="+mn-ea"/>
              </a:rPr>
              <a:t>Know-How</a:t>
            </a:r>
            <a:r>
              <a:rPr lang="zh-CN" altLang="en-US" sz="1000" dirty="0">
                <a:solidFill>
                  <a:schemeClr val="tx1">
                    <a:lumMod val="85000"/>
                    <a:lumOff val="15000"/>
                  </a:schemeClr>
                </a:solidFill>
                <a:latin typeface="+mn-ea"/>
                <a:cs typeface="+mn-ea"/>
                <a:sym typeface="+mn-ea"/>
              </a:rPr>
              <a:t>，持续反哺产品迭代，形成</a:t>
            </a:r>
            <a:r>
              <a:rPr lang="en-US" altLang="zh-CN" sz="1000" dirty="0">
                <a:solidFill>
                  <a:schemeClr val="tx1">
                    <a:lumMod val="85000"/>
                    <a:lumOff val="15000"/>
                  </a:schemeClr>
                </a:solidFill>
                <a:latin typeface="+mn-ea"/>
                <a:cs typeface="+mn-ea"/>
                <a:sym typeface="+mn-ea"/>
              </a:rPr>
              <a:t>“</a:t>
            </a:r>
            <a:r>
              <a:rPr lang="zh-CN" altLang="en-US" sz="1000" b="1" dirty="0">
                <a:solidFill>
                  <a:srgbClr val="A6231B"/>
                </a:solidFill>
                <a:latin typeface="+mn-ea"/>
                <a:cs typeface="+mn-ea"/>
                <a:sym typeface="+mn-ea"/>
              </a:rPr>
              <a:t>技术攻关</a:t>
            </a:r>
            <a:r>
              <a:rPr lang="en-US" altLang="en-US" sz="1000" b="1" dirty="0">
                <a:solidFill>
                  <a:srgbClr val="A6231B"/>
                </a:solidFill>
                <a:latin typeface="+mn-ea"/>
                <a:cs typeface="+mn-ea"/>
                <a:sym typeface="+mn-ea"/>
              </a:rPr>
              <a:t>→</a:t>
            </a:r>
            <a:r>
              <a:rPr lang="zh-CN" altLang="en-US" sz="1000" b="1" dirty="0">
                <a:solidFill>
                  <a:srgbClr val="A6231B"/>
                </a:solidFill>
                <a:latin typeface="+mn-ea"/>
                <a:cs typeface="+mn-ea"/>
                <a:sym typeface="+mn-ea"/>
              </a:rPr>
              <a:t>项目验证</a:t>
            </a:r>
            <a:r>
              <a:rPr lang="en-US" altLang="en-US" sz="1000" b="1" dirty="0">
                <a:solidFill>
                  <a:srgbClr val="A6231B"/>
                </a:solidFill>
                <a:latin typeface="+mn-ea"/>
                <a:cs typeface="+mn-ea"/>
                <a:sym typeface="+mn-ea"/>
              </a:rPr>
              <a:t>→</a:t>
            </a:r>
            <a:r>
              <a:rPr lang="zh-CN" altLang="en-US" sz="1000" b="1" dirty="0">
                <a:solidFill>
                  <a:srgbClr val="A6231B"/>
                </a:solidFill>
                <a:latin typeface="+mn-ea"/>
                <a:cs typeface="+mn-ea"/>
                <a:sym typeface="+mn-ea"/>
              </a:rPr>
              <a:t>产品优化</a:t>
            </a:r>
            <a:r>
              <a:rPr lang="en-US" altLang="zh-CN" sz="1000" dirty="0">
                <a:solidFill>
                  <a:schemeClr val="tx1">
                    <a:lumMod val="85000"/>
                    <a:lumOff val="15000"/>
                  </a:schemeClr>
                </a:solidFill>
                <a:latin typeface="+mn-ea"/>
                <a:cs typeface="+mn-ea"/>
                <a:sym typeface="+mn-ea"/>
              </a:rPr>
              <a:t>”</a:t>
            </a:r>
            <a:r>
              <a:rPr lang="zh-CN" altLang="en-US" sz="1000" dirty="0">
                <a:solidFill>
                  <a:schemeClr val="tx1">
                    <a:lumMod val="85000"/>
                    <a:lumOff val="15000"/>
                  </a:schemeClr>
                </a:solidFill>
                <a:latin typeface="+mn-ea"/>
                <a:cs typeface="+mn-ea"/>
                <a:sym typeface="+mn-ea"/>
              </a:rPr>
              <a:t>的正向循环。</a:t>
            </a:r>
          </a:p>
        </p:txBody>
      </p:sp>
      <p:sp>
        <p:nvSpPr>
          <p:cNvPr id="9" name="矩形 8"/>
          <p:cNvSpPr/>
          <p:nvPr>
            <p:custDataLst>
              <p:tags r:id="rId4"/>
            </p:custDataLst>
          </p:nvPr>
        </p:nvSpPr>
        <p:spPr>
          <a:xfrm>
            <a:off x="155575" y="3115945"/>
            <a:ext cx="4831080" cy="626110"/>
          </a:xfrm>
          <a:prstGeom prst="rect">
            <a:avLst/>
          </a:prstGeom>
          <a:noFill/>
        </p:spPr>
        <p:txBody>
          <a:bodyPr wrap="square" lIns="0" tIns="0" rIns="0" bIns="0" rtlCol="0" anchor="b">
            <a:noAutofit/>
          </a:bodyPr>
          <a:lstStyle/>
          <a:p>
            <a:pPr algn="l">
              <a:spcBef>
                <a:spcPct val="0"/>
              </a:spcBef>
              <a:spcAft>
                <a:spcPct val="0"/>
              </a:spcAft>
            </a:pPr>
            <a:r>
              <a:rPr lang="zh-CN" altLang="en-US" b="1" dirty="0">
                <a:solidFill>
                  <a:schemeClr val="accent1"/>
                </a:solidFill>
                <a:latin typeface="+mn-ea"/>
                <a:cs typeface="+mn-ea"/>
              </a:rPr>
              <a:t>核心动能：项目驱动，引领技术迭代与产业升级）</a:t>
            </a:r>
          </a:p>
        </p:txBody>
      </p:sp>
      <p:sp>
        <p:nvSpPr>
          <p:cNvPr id="10" name="矩形 9"/>
          <p:cNvSpPr/>
          <p:nvPr>
            <p:custDataLst>
              <p:tags r:id="rId5"/>
            </p:custDataLst>
          </p:nvPr>
        </p:nvSpPr>
        <p:spPr>
          <a:xfrm>
            <a:off x="7512050" y="3924300"/>
            <a:ext cx="4334510" cy="687070"/>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sz="1000" dirty="0">
                <a:solidFill>
                  <a:schemeClr val="tx1">
                    <a:lumMod val="85000"/>
                    <a:lumOff val="15000"/>
                  </a:schemeClr>
                </a:solidFill>
                <a:latin typeface="+mn-ea"/>
                <a:cs typeface="+mn-ea"/>
              </a:rPr>
              <a:t>我们深知，</a:t>
            </a:r>
            <a:r>
              <a:rPr lang="zh-CN" altLang="en-US" sz="1000" b="1" dirty="0">
                <a:solidFill>
                  <a:schemeClr val="tx1">
                    <a:lumMod val="85000"/>
                    <a:lumOff val="15000"/>
                  </a:schemeClr>
                </a:solidFill>
                <a:latin typeface="+mn-ea"/>
                <a:cs typeface="+mn-ea"/>
              </a:rPr>
              <a:t>没有扎实的产品基础，就无法支撑高难度的项目落地</a:t>
            </a:r>
            <a:r>
              <a:rPr lang="zh-CN" altLang="en-US" sz="1000" dirty="0">
                <a:solidFill>
                  <a:schemeClr val="tx1">
                    <a:lumMod val="85000"/>
                    <a:lumOff val="15000"/>
                  </a:schemeClr>
                </a:solidFill>
                <a:latin typeface="+mn-ea"/>
                <a:cs typeface="+mn-ea"/>
              </a:rPr>
              <a:t>。因此，公司持续深耕光电领域核心器件，构建了覆盖</a:t>
            </a:r>
            <a:r>
              <a:rPr lang="en-US" altLang="zh-CN" sz="1000" dirty="0">
                <a:solidFill>
                  <a:schemeClr val="tx1">
                    <a:lumMod val="85000"/>
                    <a:lumOff val="15000"/>
                  </a:schemeClr>
                </a:solidFill>
                <a:latin typeface="+mn-ea"/>
                <a:cs typeface="+mn-ea"/>
              </a:rPr>
              <a:t>“</a:t>
            </a:r>
            <a:r>
              <a:rPr lang="zh-CN" altLang="en-US" sz="1000" b="1" dirty="0">
                <a:solidFill>
                  <a:srgbClr val="A6231B"/>
                </a:solidFill>
                <a:latin typeface="+mn-ea"/>
                <a:cs typeface="+mn-ea"/>
              </a:rPr>
              <a:t>光源</a:t>
            </a:r>
            <a:r>
              <a:rPr lang="en-US" altLang="zh-CN" sz="1000" b="1" dirty="0">
                <a:solidFill>
                  <a:srgbClr val="A6231B"/>
                </a:solidFill>
                <a:latin typeface="+mn-ea"/>
                <a:cs typeface="+mn-ea"/>
              </a:rPr>
              <a:t>-</a:t>
            </a:r>
            <a:r>
              <a:rPr lang="zh-CN" altLang="en-US" sz="1000" b="1" dirty="0">
                <a:solidFill>
                  <a:srgbClr val="A6231B"/>
                </a:solidFill>
                <a:latin typeface="+mn-ea"/>
                <a:cs typeface="+mn-ea"/>
              </a:rPr>
              <a:t>探测</a:t>
            </a:r>
            <a:r>
              <a:rPr lang="en-US" altLang="zh-CN" sz="1000" b="1" dirty="0">
                <a:solidFill>
                  <a:srgbClr val="A6231B"/>
                </a:solidFill>
                <a:latin typeface="+mn-ea"/>
                <a:cs typeface="+mn-ea"/>
              </a:rPr>
              <a:t>-</a:t>
            </a:r>
            <a:r>
              <a:rPr lang="zh-CN" altLang="en-US" sz="1000" b="1" dirty="0">
                <a:solidFill>
                  <a:srgbClr val="A6231B"/>
                </a:solidFill>
                <a:latin typeface="+mn-ea"/>
                <a:cs typeface="+mn-ea"/>
              </a:rPr>
              <a:t>测量</a:t>
            </a:r>
            <a:r>
              <a:rPr lang="en-US" altLang="zh-CN" sz="1000" b="1" dirty="0">
                <a:solidFill>
                  <a:srgbClr val="A6231B"/>
                </a:solidFill>
                <a:latin typeface="+mn-ea"/>
                <a:cs typeface="+mn-ea"/>
              </a:rPr>
              <a:t>-</a:t>
            </a:r>
            <a:r>
              <a:rPr lang="zh-CN" altLang="en-US" sz="1000" b="1" dirty="0">
                <a:solidFill>
                  <a:srgbClr val="A6231B"/>
                </a:solidFill>
                <a:latin typeface="+mn-ea"/>
                <a:cs typeface="+mn-ea"/>
              </a:rPr>
              <a:t>系统</a:t>
            </a:r>
            <a:r>
              <a:rPr lang="en-US" altLang="zh-CN" sz="1000" dirty="0">
                <a:solidFill>
                  <a:schemeClr val="tx1">
                    <a:lumMod val="85000"/>
                    <a:lumOff val="15000"/>
                  </a:schemeClr>
                </a:solidFill>
                <a:latin typeface="+mn-ea"/>
                <a:cs typeface="+mn-ea"/>
              </a:rPr>
              <a:t>”</a:t>
            </a:r>
            <a:r>
              <a:rPr lang="zh-CN" altLang="en-US" sz="1000" dirty="0">
                <a:solidFill>
                  <a:schemeClr val="tx1">
                    <a:lumMod val="85000"/>
                    <a:lumOff val="15000"/>
                  </a:schemeClr>
                </a:solidFill>
                <a:latin typeface="+mn-ea"/>
                <a:cs typeface="+mn-ea"/>
              </a:rPr>
              <a:t>的全链条产品生态：</a:t>
            </a:r>
          </a:p>
          <a:p>
            <a:pPr marL="171450" indent="-171450">
              <a:lnSpc>
                <a:spcPct val="150000"/>
              </a:lnSpc>
              <a:spcBef>
                <a:spcPct val="0"/>
              </a:spcBef>
              <a:spcAft>
                <a:spcPct val="0"/>
              </a:spcAft>
              <a:buFont typeface="Arial" panose="020B0604020202020204" pitchFamily="34" charset="0"/>
              <a:buChar char="•"/>
            </a:pPr>
            <a:r>
              <a:rPr lang="zh-CN" altLang="en-US" sz="1000" dirty="0">
                <a:solidFill>
                  <a:schemeClr val="tx1">
                    <a:lumMod val="85000"/>
                    <a:lumOff val="15000"/>
                  </a:schemeClr>
                </a:solidFill>
                <a:latin typeface="+mn-ea"/>
                <a:cs typeface="+mn-ea"/>
              </a:rPr>
              <a:t>激光技术：</a:t>
            </a:r>
            <a:r>
              <a:rPr lang="en-US" altLang="zh-CN" sz="1000" dirty="0">
                <a:solidFill>
                  <a:schemeClr val="tx1">
                    <a:lumMod val="85000"/>
                    <a:lumOff val="15000"/>
                  </a:schemeClr>
                </a:solidFill>
                <a:latin typeface="+mn-ea"/>
                <a:cs typeface="+mn-ea"/>
              </a:rPr>
              <a:t>DFB/QCL/ICL</a:t>
            </a:r>
            <a:r>
              <a:rPr lang="zh-CN" altLang="en-US" sz="1000" dirty="0">
                <a:solidFill>
                  <a:schemeClr val="tx1">
                    <a:lumMod val="85000"/>
                    <a:lumOff val="15000"/>
                  </a:schemeClr>
                </a:solidFill>
                <a:latin typeface="+mn-ea"/>
                <a:cs typeface="+mn-ea"/>
              </a:rPr>
              <a:t>激光器及驱动系统，打破国外中红外光源垄断；</a:t>
            </a:r>
            <a:endParaRPr lang="en-US" altLang="zh-CN" sz="1000" dirty="0">
              <a:solidFill>
                <a:schemeClr val="tx1">
                  <a:lumMod val="85000"/>
                  <a:lumOff val="15000"/>
                </a:schemeClr>
              </a:solidFill>
              <a:latin typeface="+mn-ea"/>
              <a:cs typeface="+mn-ea"/>
            </a:endParaRPr>
          </a:p>
          <a:p>
            <a:pPr marL="171450" indent="-171450">
              <a:lnSpc>
                <a:spcPct val="150000"/>
              </a:lnSpc>
              <a:spcBef>
                <a:spcPct val="0"/>
              </a:spcBef>
              <a:spcAft>
                <a:spcPct val="0"/>
              </a:spcAft>
              <a:buFont typeface="Arial" panose="020B0604020202020204" pitchFamily="34" charset="0"/>
              <a:buChar char="•"/>
            </a:pPr>
            <a:r>
              <a:rPr lang="zh-CN" altLang="en-US" sz="1000" dirty="0">
                <a:solidFill>
                  <a:schemeClr val="tx1">
                    <a:lumMod val="85000"/>
                    <a:lumOff val="15000"/>
                  </a:schemeClr>
                </a:solidFill>
                <a:latin typeface="+mn-ea"/>
                <a:cs typeface="+mn-ea"/>
              </a:rPr>
              <a:t>光电探测：从硅基、</a:t>
            </a:r>
            <a:r>
              <a:rPr lang="en-US" altLang="zh-CN" sz="1000" dirty="0">
                <a:solidFill>
                  <a:schemeClr val="tx1">
                    <a:lumMod val="85000"/>
                    <a:lumOff val="15000"/>
                  </a:schemeClr>
                </a:solidFill>
                <a:latin typeface="+mn-ea"/>
                <a:cs typeface="+mn-ea"/>
              </a:rPr>
              <a:t>InGaAs</a:t>
            </a:r>
            <a:r>
              <a:rPr lang="zh-CN" altLang="en-US" sz="1000" dirty="0">
                <a:solidFill>
                  <a:schemeClr val="tx1">
                    <a:lumMod val="85000"/>
                    <a:lumOff val="15000"/>
                  </a:schemeClr>
                </a:solidFill>
                <a:latin typeface="+mn-ea"/>
                <a:cs typeface="+mn-ea"/>
              </a:rPr>
              <a:t>到</a:t>
            </a:r>
            <a:r>
              <a:rPr lang="en-US" altLang="zh-CN" sz="1000" dirty="0">
                <a:solidFill>
                  <a:schemeClr val="tx1">
                    <a:lumMod val="85000"/>
                    <a:lumOff val="15000"/>
                  </a:schemeClr>
                </a:solidFill>
                <a:latin typeface="+mn-ea"/>
                <a:cs typeface="+mn-ea"/>
              </a:rPr>
              <a:t>MCT</a:t>
            </a:r>
            <a:r>
              <a:rPr lang="zh-CN" altLang="en-US" sz="1000" dirty="0">
                <a:solidFill>
                  <a:schemeClr val="tx1">
                    <a:lumMod val="85000"/>
                    <a:lumOff val="15000"/>
                  </a:schemeClr>
                </a:solidFill>
                <a:latin typeface="+mn-ea"/>
                <a:cs typeface="+mn-ea"/>
              </a:rPr>
              <a:t>探测器，实现紫外至远红外全波段覆盖；</a:t>
            </a:r>
            <a:endParaRPr lang="en-US" altLang="zh-CN" sz="1000" dirty="0">
              <a:solidFill>
                <a:schemeClr val="tx1">
                  <a:lumMod val="85000"/>
                  <a:lumOff val="15000"/>
                </a:schemeClr>
              </a:solidFill>
              <a:latin typeface="+mn-ea"/>
              <a:cs typeface="+mn-ea"/>
            </a:endParaRPr>
          </a:p>
          <a:p>
            <a:pPr marL="171450" indent="-171450">
              <a:lnSpc>
                <a:spcPct val="150000"/>
              </a:lnSpc>
              <a:spcBef>
                <a:spcPct val="0"/>
              </a:spcBef>
              <a:spcAft>
                <a:spcPct val="0"/>
              </a:spcAft>
              <a:buFont typeface="Arial" panose="020B0604020202020204" pitchFamily="34" charset="0"/>
              <a:buChar char="•"/>
            </a:pPr>
            <a:r>
              <a:rPr lang="zh-CN" altLang="en-US" sz="1000" dirty="0">
                <a:solidFill>
                  <a:schemeClr val="tx1">
                    <a:lumMod val="85000"/>
                    <a:lumOff val="15000"/>
                  </a:schemeClr>
                </a:solidFill>
                <a:latin typeface="+mn-ea"/>
                <a:cs typeface="+mn-ea"/>
              </a:rPr>
              <a:t>精密光学：抗损伤光学元件、高稳定性气池，满足极端环境需求；</a:t>
            </a:r>
          </a:p>
          <a:p>
            <a:pPr marL="171450" indent="-171450">
              <a:lnSpc>
                <a:spcPct val="150000"/>
              </a:lnSpc>
              <a:spcBef>
                <a:spcPct val="0"/>
              </a:spcBef>
              <a:spcAft>
                <a:spcPct val="0"/>
              </a:spcAft>
              <a:buFont typeface="Arial" panose="020B0604020202020204" pitchFamily="34" charset="0"/>
              <a:buChar char="•"/>
            </a:pPr>
            <a:r>
              <a:rPr lang="zh-CN" altLang="en-US" sz="1000" dirty="0">
                <a:solidFill>
                  <a:schemeClr val="tx1">
                    <a:lumMod val="85000"/>
                    <a:lumOff val="15000"/>
                  </a:schemeClr>
                </a:solidFill>
                <a:latin typeface="+mn-ea"/>
                <a:cs typeface="+mn-ea"/>
              </a:rPr>
              <a:t>系统级产品：光束质量分析仪、光子学电源等，提供</a:t>
            </a:r>
            <a:r>
              <a:rPr lang="en-US" altLang="zh-CN" sz="1000" dirty="0">
                <a:solidFill>
                  <a:schemeClr val="tx1">
                    <a:lumMod val="85000"/>
                    <a:lumOff val="15000"/>
                  </a:schemeClr>
                </a:solidFill>
                <a:latin typeface="+mn-ea"/>
                <a:cs typeface="+mn-ea"/>
              </a:rPr>
              <a:t>“</a:t>
            </a:r>
            <a:r>
              <a:rPr lang="zh-CN" altLang="en-US" sz="1000" dirty="0">
                <a:solidFill>
                  <a:schemeClr val="tx1">
                    <a:lumMod val="85000"/>
                    <a:lumOff val="15000"/>
                  </a:schemeClr>
                </a:solidFill>
                <a:latin typeface="+mn-ea"/>
                <a:cs typeface="+mn-ea"/>
              </a:rPr>
              <a:t>即插即用</a:t>
            </a:r>
            <a:r>
              <a:rPr lang="en-US" altLang="zh-CN" sz="1000" dirty="0">
                <a:solidFill>
                  <a:schemeClr val="tx1">
                    <a:lumMod val="85000"/>
                    <a:lumOff val="15000"/>
                  </a:schemeClr>
                </a:solidFill>
                <a:latin typeface="+mn-ea"/>
                <a:cs typeface="+mn-ea"/>
              </a:rPr>
              <a:t>”</a:t>
            </a:r>
            <a:r>
              <a:rPr lang="zh-CN" altLang="en-US" sz="1000" dirty="0">
                <a:solidFill>
                  <a:schemeClr val="tx1">
                    <a:lumMod val="85000"/>
                    <a:lumOff val="15000"/>
                  </a:schemeClr>
                </a:solidFill>
                <a:latin typeface="+mn-ea"/>
                <a:cs typeface="+mn-ea"/>
              </a:rPr>
              <a:t>式解决方案。</a:t>
            </a:r>
          </a:p>
          <a:p>
            <a:pPr>
              <a:lnSpc>
                <a:spcPct val="150000"/>
              </a:lnSpc>
              <a:spcBef>
                <a:spcPct val="0"/>
              </a:spcBef>
              <a:spcAft>
                <a:spcPct val="0"/>
              </a:spcAft>
            </a:pPr>
            <a:r>
              <a:rPr lang="zh-CN" altLang="en-US" sz="1000" b="1" dirty="0">
                <a:solidFill>
                  <a:schemeClr val="tx1">
                    <a:lumMod val="85000"/>
                    <a:lumOff val="15000"/>
                  </a:schemeClr>
                </a:solidFill>
                <a:latin typeface="+mn-ea"/>
                <a:cs typeface="+mn-ea"/>
              </a:rPr>
              <a:t>这些产品不仅是技术实力的具象化体现，更是承接高端项目的</a:t>
            </a:r>
            <a:r>
              <a:rPr lang="en-US" altLang="zh-CN" sz="1000" b="1" dirty="0">
                <a:solidFill>
                  <a:schemeClr val="tx1">
                    <a:lumMod val="85000"/>
                    <a:lumOff val="15000"/>
                  </a:schemeClr>
                </a:solidFill>
                <a:latin typeface="+mn-ea"/>
                <a:cs typeface="+mn-ea"/>
              </a:rPr>
              <a:t>“</a:t>
            </a:r>
            <a:r>
              <a:rPr lang="zh-CN" altLang="en-US" sz="1000" b="1" dirty="0">
                <a:solidFill>
                  <a:schemeClr val="tx1">
                    <a:lumMod val="85000"/>
                    <a:lumOff val="15000"/>
                  </a:schemeClr>
                </a:solidFill>
                <a:latin typeface="+mn-ea"/>
                <a:cs typeface="+mn-ea"/>
              </a:rPr>
              <a:t>弹药库</a:t>
            </a:r>
            <a:r>
              <a:rPr lang="en-US" altLang="zh-CN" sz="1000" b="1" dirty="0">
                <a:solidFill>
                  <a:schemeClr val="tx1">
                    <a:lumMod val="85000"/>
                    <a:lumOff val="15000"/>
                  </a:schemeClr>
                </a:solidFill>
                <a:latin typeface="+mn-ea"/>
                <a:cs typeface="+mn-ea"/>
              </a:rPr>
              <a:t>”</a:t>
            </a:r>
            <a:r>
              <a:rPr lang="zh-CN" altLang="en-US" sz="1000" dirty="0">
                <a:solidFill>
                  <a:schemeClr val="tx1">
                    <a:lumMod val="85000"/>
                    <a:lumOff val="15000"/>
                  </a:schemeClr>
                </a:solidFill>
                <a:latin typeface="+mn-ea"/>
                <a:cs typeface="+mn-ea"/>
              </a:rPr>
              <a:t>，确保我们能在项目竞标中快速响应，在方案设计中灵活适配。</a:t>
            </a:r>
          </a:p>
        </p:txBody>
      </p:sp>
      <p:sp>
        <p:nvSpPr>
          <p:cNvPr id="11" name="矩形 10"/>
          <p:cNvSpPr/>
          <p:nvPr>
            <p:custDataLst>
              <p:tags r:id="rId6"/>
            </p:custDataLst>
          </p:nvPr>
        </p:nvSpPr>
        <p:spPr>
          <a:xfrm>
            <a:off x="7099300" y="3115945"/>
            <a:ext cx="4599305" cy="626110"/>
          </a:xfrm>
          <a:prstGeom prst="rect">
            <a:avLst/>
          </a:prstGeom>
          <a:noFill/>
        </p:spPr>
        <p:txBody>
          <a:bodyPr wrap="square" lIns="0" tIns="0" rIns="0" bIns="0" rtlCol="0" anchor="b">
            <a:noAutofit/>
          </a:bodyPr>
          <a:lstStyle/>
          <a:p>
            <a:pPr>
              <a:spcBef>
                <a:spcPct val="0"/>
              </a:spcBef>
              <a:spcAft>
                <a:spcPct val="0"/>
              </a:spcAft>
            </a:pPr>
            <a:r>
              <a:rPr lang="zh-CN" altLang="en-US" b="1" dirty="0">
                <a:solidFill>
                  <a:schemeClr val="accent1"/>
                </a:solidFill>
                <a:latin typeface="+mn-ea"/>
                <a:cs typeface="+mn-ea"/>
              </a:rPr>
              <a:t>底层根基：全栈式产品矩阵，夯实技术护城河）</a:t>
            </a:r>
          </a:p>
        </p:txBody>
      </p:sp>
      <p:sp>
        <p:nvSpPr>
          <p:cNvPr id="83" name="等腰三角形 82"/>
          <p:cNvSpPr/>
          <p:nvPr>
            <p:custDataLst>
              <p:tags r:id="rId7"/>
            </p:custDataLst>
          </p:nvPr>
        </p:nvSpPr>
        <p:spPr>
          <a:xfrm>
            <a:off x="4726246" y="3386117"/>
            <a:ext cx="2087119" cy="1567565"/>
          </a:xfrm>
          <a:prstGeom prst="triangle">
            <a:avLst/>
          </a:prstGeom>
          <a:solidFill>
            <a:srgbClr val="A6231B"/>
          </a:solidFill>
          <a:ln>
            <a:noFill/>
          </a:ln>
          <a:effectLst>
            <a:outerShdw blurRad="177800" sx="110000" sy="110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107950" bIns="39624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b="1" dirty="0">
                <a:solidFill>
                  <a:srgbClr val="FFFFFF"/>
                </a:solidFill>
                <a:latin typeface="+mn-ea"/>
                <a:cs typeface="+mn-ea"/>
                <a:sym typeface="+mn-ea"/>
              </a:rPr>
              <a:t>项目驱动</a:t>
            </a:r>
            <a:r>
              <a:rPr lang="en-US" altLang="zh-CN" b="1" dirty="0">
                <a:solidFill>
                  <a:srgbClr val="FFFFFF"/>
                </a:solidFill>
                <a:latin typeface="+mn-ea"/>
                <a:cs typeface="+mn-ea"/>
                <a:sym typeface="+mn-ea"/>
              </a:rPr>
              <a:t>+</a:t>
            </a:r>
            <a:r>
              <a:rPr lang="zh-CN" altLang="en-US" b="1" dirty="0">
                <a:solidFill>
                  <a:srgbClr val="FFFFFF"/>
                </a:solidFill>
                <a:latin typeface="+mn-ea"/>
                <a:cs typeface="+mn-ea"/>
                <a:sym typeface="+mn-ea"/>
              </a:rPr>
              <a:t>产品支撑</a:t>
            </a:r>
          </a:p>
        </p:txBody>
      </p:sp>
      <p:sp>
        <p:nvSpPr>
          <p:cNvPr id="84" name="等腰三角形 83"/>
          <p:cNvSpPr/>
          <p:nvPr>
            <p:custDataLst>
              <p:tags r:id="rId8"/>
            </p:custDataLst>
          </p:nvPr>
        </p:nvSpPr>
        <p:spPr>
          <a:xfrm>
            <a:off x="4378393" y="2921252"/>
            <a:ext cx="2782190" cy="2318598"/>
          </a:xfrm>
          <a:prstGeom prst="triangle">
            <a:avLst/>
          </a:prstGeom>
          <a:noFill/>
          <a:ln>
            <a:solidFill>
              <a:srgbClr val="A6231B">
                <a:alpha val="70000"/>
              </a:srgb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lstStyle/>
          <a:p>
            <a:pPr algn="ctr"/>
            <a:endParaRPr lang="zh-CN" altLang="en-US">
              <a:solidFill>
                <a:schemeClr val="lt1"/>
              </a:solidFill>
            </a:endParaRPr>
          </a:p>
        </p:txBody>
      </p:sp>
      <p:cxnSp>
        <p:nvCxnSpPr>
          <p:cNvPr id="85" name="直接连接符 84"/>
          <p:cNvCxnSpPr/>
          <p:nvPr>
            <p:custDataLst>
              <p:tags r:id="rId9"/>
            </p:custDataLst>
          </p:nvPr>
        </p:nvCxnSpPr>
        <p:spPr>
          <a:xfrm flipV="1">
            <a:off x="5769170" y="2757819"/>
            <a:ext cx="0" cy="628298"/>
          </a:xfrm>
          <a:prstGeom prst="line">
            <a:avLst/>
          </a:prstGeom>
          <a:ln w="6350">
            <a:solidFill>
              <a:srgbClr val="A6231B">
                <a:alpha val="40000"/>
              </a:srgbClr>
            </a:solidFill>
            <a:tailEnd type="triangle"/>
          </a:ln>
        </p:spPr>
        <p:style>
          <a:lnRef idx="2">
            <a:schemeClr val="accent1"/>
          </a:lnRef>
          <a:fillRef idx="0">
            <a:srgbClr val="FFFFFF"/>
          </a:fillRef>
          <a:effectRef idx="0">
            <a:srgbClr val="FFFFFF"/>
          </a:effectRef>
          <a:fontRef idx="minor">
            <a:schemeClr val="tx1"/>
          </a:fontRef>
        </p:style>
      </p:cxnSp>
      <p:cxnSp>
        <p:nvCxnSpPr>
          <p:cNvPr id="86" name="直接连接符 85"/>
          <p:cNvCxnSpPr/>
          <p:nvPr>
            <p:custDataLst>
              <p:tags r:id="rId10"/>
            </p:custDataLst>
          </p:nvPr>
        </p:nvCxnSpPr>
        <p:spPr>
          <a:xfrm>
            <a:off x="6710345" y="4953682"/>
            <a:ext cx="628934" cy="403179"/>
          </a:xfrm>
          <a:prstGeom prst="line">
            <a:avLst/>
          </a:prstGeom>
          <a:ln w="6350">
            <a:solidFill>
              <a:srgbClr val="A6231B">
                <a:alpha val="40000"/>
              </a:srgbClr>
            </a:solidFill>
            <a:tailEnd type="triangle"/>
          </a:ln>
        </p:spPr>
        <p:style>
          <a:lnRef idx="2">
            <a:schemeClr val="accent1"/>
          </a:lnRef>
          <a:fillRef idx="0">
            <a:srgbClr val="FFFFFF"/>
          </a:fillRef>
          <a:effectRef idx="0">
            <a:srgbClr val="FFFFFF"/>
          </a:effectRef>
          <a:fontRef idx="minor">
            <a:schemeClr val="tx1"/>
          </a:fontRef>
        </p:style>
      </p:cxnSp>
      <p:cxnSp>
        <p:nvCxnSpPr>
          <p:cNvPr id="87" name="直接连接符 86"/>
          <p:cNvCxnSpPr/>
          <p:nvPr>
            <p:custDataLst>
              <p:tags r:id="rId11"/>
            </p:custDataLst>
          </p:nvPr>
        </p:nvCxnSpPr>
        <p:spPr>
          <a:xfrm flipH="1">
            <a:off x="4207964" y="4953682"/>
            <a:ext cx="620667" cy="402543"/>
          </a:xfrm>
          <a:prstGeom prst="line">
            <a:avLst/>
          </a:prstGeom>
          <a:ln w="6350">
            <a:solidFill>
              <a:srgbClr val="A6231B">
                <a:alpha val="40000"/>
              </a:srgbClr>
            </a:solidFill>
            <a:tailEnd type="triangle"/>
          </a:ln>
        </p:spPr>
        <p:style>
          <a:lnRef idx="2">
            <a:schemeClr val="accent1"/>
          </a:lnRef>
          <a:fillRef idx="0">
            <a:srgbClr val="FFFFFF"/>
          </a:fillRef>
          <a:effectRef idx="0">
            <a:srgbClr val="FFFFFF"/>
          </a:effectRef>
          <a:fontRef idx="minor">
            <a:schemeClr val="tx1"/>
          </a:fontRef>
        </p:style>
      </p:cxnSp>
      <p:sp>
        <p:nvSpPr>
          <p:cNvPr id="4" name="矩形 3"/>
          <p:cNvSpPr/>
          <p:nvPr/>
        </p:nvSpPr>
        <p:spPr>
          <a:xfrm>
            <a:off x="5013325" y="0"/>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5165090" y="60325"/>
            <a:ext cx="164528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rPr>
              <a:t>企业简介</a:t>
            </a:r>
            <a:endParaRPr lang="zh-CN" altLang="en-US" sz="1200">
              <a:solidFill>
                <a:schemeClr val="bg1"/>
              </a:solidFill>
              <a:latin typeface="+mj-ea"/>
              <a:ea typeface="+mj-ea"/>
              <a:cs typeface="汉仪晓波花月圆W" panose="00020600040101010101" charset="-122"/>
            </a:endParaRPr>
          </a:p>
          <a:p>
            <a:pPr algn="ctr"/>
            <a:r>
              <a:rPr lang="zh-CN" altLang="en-US" sz="1200">
                <a:solidFill>
                  <a:schemeClr val="bg1"/>
                </a:solidFill>
                <a:latin typeface="汉仪晓波花月圆W" panose="00020600040101010101" charset="-122"/>
                <a:ea typeface="汉仪晓波花月圆W" panose="00020600040101010101" charset="-122"/>
                <a:cs typeface="汉仪晓波花月圆W" panose="00020600040101010101" charset="-122"/>
              </a:rPr>
              <a:t>Company profile</a:t>
            </a:r>
          </a:p>
        </p:txBody>
      </p:sp>
      <p:pic>
        <p:nvPicPr>
          <p:cNvPr id="12" name="图片 11"/>
          <p:cNvPicPr>
            <a:picLocks noChangeAspect="1"/>
          </p:cNvPicPr>
          <p:nvPr/>
        </p:nvPicPr>
        <p:blipFill rotWithShape="1">
          <a:blip r:embed="rId14" cstate="print">
            <a:extLst>
              <a:ext uri="{28A0092B-C50C-407E-A947-70E740481C1C}">
                <a14:useLocalDpi xmlns:a14="http://schemas.microsoft.com/office/drawing/2010/main" xmlns="" val="0"/>
              </a:ext>
            </a:extLst>
          </a:blip>
          <a:srcRect t="31466" r="7202" b="32272"/>
          <a:stretch>
            <a:fillRect/>
          </a:stretch>
        </p:blipFill>
        <p:spPr>
          <a:xfrm>
            <a:off x="-189230" y="-31115"/>
            <a:ext cx="3731260" cy="7289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等腰三角形 17"/>
          <p:cNvSpPr/>
          <p:nvPr/>
        </p:nvSpPr>
        <p:spPr>
          <a:xfrm rot="10800000" flipV="1">
            <a:off x="-1003935" y="4978400"/>
            <a:ext cx="3737610" cy="1874520"/>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10800000">
            <a:off x="8462645" y="-7620"/>
            <a:ext cx="3737610" cy="1874520"/>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菱形 1"/>
          <p:cNvSpPr/>
          <p:nvPr/>
        </p:nvSpPr>
        <p:spPr>
          <a:xfrm>
            <a:off x="8206105" y="2981325"/>
            <a:ext cx="952500" cy="952500"/>
          </a:xfrm>
          <a:prstGeom prst="diamond">
            <a:avLst/>
          </a:prstGeom>
          <a:noFill/>
          <a:ln w="254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4" name="图片 73"/>
          <p:cNvPicPr>
            <a:picLocks noChangeAspect="1"/>
          </p:cNvPicPr>
          <p:nvPr/>
        </p:nvPicPr>
        <p:blipFill rotWithShape="1">
          <a:blip r:embed="rId3" cstate="print">
            <a:extLst>
              <a:ext uri="{28A0092B-C50C-407E-A947-70E740481C1C}">
                <a14:useLocalDpi xmlns:a14="http://schemas.microsoft.com/office/drawing/2010/main" xmlns="" val="0"/>
              </a:ext>
            </a:extLst>
          </a:blip>
          <a:srcRect l="5773" t="32936" r="76511" b="32272"/>
          <a:stretch>
            <a:fillRect/>
          </a:stretch>
        </p:blipFill>
        <p:spPr>
          <a:xfrm>
            <a:off x="2733770" y="2078132"/>
            <a:ext cx="2102744" cy="2064798"/>
          </a:xfrm>
          <a:prstGeom prst="rect">
            <a:avLst/>
          </a:prstGeom>
          <a:ln>
            <a:noFill/>
          </a:ln>
          <a:effectLst>
            <a:outerShdw blurRad="292100" dist="139700" dir="2700000" algn="tl" rotWithShape="0">
              <a:srgbClr val="333333">
                <a:alpha val="65000"/>
              </a:srgbClr>
            </a:outerShdw>
          </a:effectLst>
        </p:spPr>
      </p:pic>
      <p:sp>
        <p:nvSpPr>
          <p:cNvPr id="3" name="文本框 2"/>
          <p:cNvSpPr txBox="1"/>
          <p:nvPr/>
        </p:nvSpPr>
        <p:spPr>
          <a:xfrm>
            <a:off x="5106670" y="2710815"/>
            <a:ext cx="2989580" cy="1076325"/>
          </a:xfrm>
          <a:prstGeom prst="rect">
            <a:avLst/>
          </a:prstGeom>
          <a:noFill/>
        </p:spPr>
        <p:txBody>
          <a:bodyPr wrap="square" rtlCol="0">
            <a:spAutoFit/>
          </a:bodyPr>
          <a:lstStyle/>
          <a:p>
            <a:pPr algn="dist"/>
            <a:r>
              <a:rPr lang="zh-CN" altLang="en-US" sz="3200">
                <a:solidFill>
                  <a:schemeClr val="tx1"/>
                </a:solidFill>
                <a:latin typeface="+mj-ea"/>
                <a:ea typeface="+mj-ea"/>
                <a:cs typeface="汉仪晓波花月圆W" panose="00020600040101010101" charset="-122"/>
              </a:rPr>
              <a:t>多谱团队</a:t>
            </a:r>
          </a:p>
          <a:p>
            <a:pPr algn="dist"/>
            <a:r>
              <a:rPr lang="en-US" altLang="zh-CN" sz="1600">
                <a:latin typeface="汉仪晓波花月圆W" panose="00020600040101010101" charset="-122"/>
                <a:ea typeface="汉仪晓波花月圆W" panose="00020600040101010101" charset="-122"/>
                <a:cs typeface="汉仪晓波花月圆W" panose="00020600040101010101" charset="-122"/>
                <a:sym typeface="+mn-ea"/>
              </a:rPr>
              <a:t>Dospectrum Team</a:t>
            </a:r>
            <a:endParaRPr lang="en-US" altLang="zh-CN" sz="1600">
              <a:solidFill>
                <a:schemeClr val="tx1"/>
              </a:solidFill>
              <a:latin typeface="汉仪晓波花月圆W" panose="00020600040101010101" charset="-122"/>
              <a:ea typeface="汉仪晓波花月圆W" panose="00020600040101010101" charset="-122"/>
              <a:cs typeface="汉仪晓波花月圆W" panose="00020600040101010101" charset="-122"/>
              <a:sym typeface="+mn-ea"/>
            </a:endParaRPr>
          </a:p>
          <a:p>
            <a:pPr algn="dist"/>
            <a:endParaRPr lang="zh-CN" altLang="en-US" sz="1600">
              <a:solidFill>
                <a:schemeClr val="tx1"/>
              </a:solidFill>
              <a:latin typeface="汉仪晓波花月圆W" panose="00020600040101010101" charset="-122"/>
              <a:ea typeface="汉仪晓波花月圆W" panose="00020600040101010101" charset="-122"/>
              <a:cs typeface="汉仪晓波花月圆W" panose="0002060004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矩形 20"/>
          <p:cNvSpPr/>
          <p:nvPr/>
        </p:nvSpPr>
        <p:spPr>
          <a:xfrm>
            <a:off x="475615" y="952500"/>
            <a:ext cx="3183890" cy="5656580"/>
          </a:xfrm>
          <a:prstGeom prst="rect">
            <a:avLst/>
          </a:prstGeom>
          <a:noFill/>
          <a:ln>
            <a:solidFill>
              <a:srgbClr val="A6231B"/>
            </a:solidFill>
          </a:ln>
          <a:extLst>
            <a:ext uri="{909E8E84-426E-40DD-AFC4-6F175D3DCCD1}">
              <a14:hiddenFill xmlns:a14="http://schemas.microsoft.com/office/drawing/2010/main" xmlns="">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圆角矩形 2"/>
          <p:cNvSpPr/>
          <p:nvPr/>
        </p:nvSpPr>
        <p:spPr>
          <a:xfrm>
            <a:off x="-13970" y="635"/>
            <a:ext cx="12192000" cy="680085"/>
          </a:xfrm>
          <a:prstGeom prst="roundRect">
            <a:avLst/>
          </a:prstGeom>
          <a:solidFill>
            <a:srgbClr val="1D191A"/>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a:p>
        </p:txBody>
      </p:sp>
      <p:sp>
        <p:nvSpPr>
          <p:cNvPr id="15" name="等腰三角形 14"/>
          <p:cNvSpPr/>
          <p:nvPr/>
        </p:nvSpPr>
        <p:spPr>
          <a:xfrm rot="16200000">
            <a:off x="11631930" y="175895"/>
            <a:ext cx="680085" cy="328295"/>
          </a:xfrm>
          <a:prstGeom prst="triangle">
            <a:avLst/>
          </a:prstGeom>
          <a:solidFill>
            <a:srgbClr val="A6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386070" y="6985"/>
            <a:ext cx="1885950" cy="667385"/>
          </a:xfrm>
          <a:prstGeom prst="rect">
            <a:avLst/>
          </a:prstGeom>
          <a:solidFill>
            <a:srgbClr val="A623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nvSpPr>
        <p:spPr>
          <a:xfrm>
            <a:off x="5385435" y="67310"/>
            <a:ext cx="2003425" cy="583565"/>
          </a:xfrm>
          <a:prstGeom prst="rect">
            <a:avLst/>
          </a:prstGeom>
          <a:noFill/>
        </p:spPr>
        <p:txBody>
          <a:bodyPr wrap="square" rtlCol="0">
            <a:spAutoFit/>
          </a:bodyPr>
          <a:lstStyle/>
          <a:p>
            <a:pPr algn="ctr"/>
            <a:r>
              <a:rPr lang="zh-CN" altLang="en-US" sz="2000">
                <a:solidFill>
                  <a:schemeClr val="bg1"/>
                </a:solidFill>
                <a:latin typeface="+mj-ea"/>
                <a:ea typeface="+mj-ea"/>
                <a:cs typeface="汉仪晓波花月圆W" panose="00020600040101010101" charset="-122"/>
                <a:sym typeface="+mn-ea"/>
              </a:rPr>
              <a:t>多谱团队</a:t>
            </a:r>
            <a:endParaRPr lang="zh-CN" altLang="en-US" sz="2000">
              <a:solidFill>
                <a:schemeClr val="bg1"/>
              </a:solidFill>
              <a:latin typeface="+mj-ea"/>
              <a:ea typeface="+mj-ea"/>
              <a:cs typeface="汉仪晓波花月圆W" panose="00020600040101010101" charset="-122"/>
            </a:endParaRPr>
          </a:p>
          <a:p>
            <a:pPr algn="ctr"/>
            <a:r>
              <a:rPr lang="en-US" altLang="zh-CN" sz="1200">
                <a:solidFill>
                  <a:schemeClr val="bg1"/>
                </a:solidFill>
                <a:latin typeface="汉仪晓波花月圆W" panose="00020600040101010101" charset="-122"/>
                <a:ea typeface="汉仪晓波花月圆W" panose="00020600040101010101" charset="-122"/>
                <a:cs typeface="汉仪晓波花月圆W" panose="00020600040101010101" charset="-122"/>
                <a:sym typeface="+mn-ea"/>
              </a:rPr>
              <a:t>Dospectrum Team</a:t>
            </a:r>
          </a:p>
        </p:txBody>
      </p:sp>
      <p:pic>
        <p:nvPicPr>
          <p:cNvPr id="20" name="图片 19"/>
          <p:cNvPicPr>
            <a:picLocks noChangeAspect="1"/>
          </p:cNvPicPr>
          <p:nvPr/>
        </p:nvPicPr>
        <p:blipFill>
          <a:blip r:embed="rId3" cstate="print"/>
          <a:stretch>
            <a:fillRect/>
          </a:stretch>
        </p:blipFill>
        <p:spPr>
          <a:xfrm>
            <a:off x="1315085" y="1513840"/>
            <a:ext cx="1397635" cy="2117725"/>
          </a:xfrm>
          <a:prstGeom prst="rect">
            <a:avLst/>
          </a:prstGeom>
        </p:spPr>
      </p:pic>
      <p:sp>
        <p:nvSpPr>
          <p:cNvPr id="22" name="文本框 21"/>
          <p:cNvSpPr txBox="1"/>
          <p:nvPr/>
        </p:nvSpPr>
        <p:spPr>
          <a:xfrm>
            <a:off x="998855" y="1053465"/>
            <a:ext cx="2102485" cy="460375"/>
          </a:xfrm>
          <a:prstGeom prst="rect">
            <a:avLst/>
          </a:prstGeom>
          <a:noFill/>
        </p:spPr>
        <p:txBody>
          <a:bodyPr wrap="square" rtlCol="0">
            <a:spAutoFit/>
          </a:bodyPr>
          <a:lstStyle/>
          <a:p>
            <a:r>
              <a:rPr lang="zh-CN" altLang="en-US" sz="2400">
                <a:solidFill>
                  <a:srgbClr val="A6231B"/>
                </a:solidFill>
              </a:rPr>
              <a:t>创始人：郑轶</a:t>
            </a:r>
          </a:p>
        </p:txBody>
      </p:sp>
      <p:sp>
        <p:nvSpPr>
          <p:cNvPr id="25" name="文本框 24"/>
          <p:cNvSpPr txBox="1"/>
          <p:nvPr/>
        </p:nvSpPr>
        <p:spPr>
          <a:xfrm>
            <a:off x="615315" y="3677285"/>
            <a:ext cx="2905125" cy="2030095"/>
          </a:xfrm>
          <a:prstGeom prst="rect">
            <a:avLst/>
          </a:prstGeom>
          <a:noFill/>
        </p:spPr>
        <p:txBody>
          <a:bodyPr wrap="square" rtlCol="0" anchor="t">
            <a:noAutofit/>
          </a:bodyPr>
          <a:lstStyle/>
          <a:p>
            <a:pPr indent="0" defTabSz="609600">
              <a:lnSpc>
                <a:spcPct val="120000"/>
              </a:lnSpc>
              <a:buNone/>
              <a:defRPr/>
            </a:pPr>
            <a:r>
              <a:rPr lang="zh-CN" altLang="en-US" sz="1200" b="1" spc="300" dirty="0">
                <a:solidFill>
                  <a:srgbClr val="262626"/>
                </a:solidFill>
                <a:latin typeface="微软雅黑" panose="020B0503020204020204" charset="-122"/>
                <a:ea typeface="微软雅黑" panose="020B0503020204020204" charset="-122"/>
                <a:cs typeface="+mn-ea"/>
                <a:sym typeface="+mn-ea"/>
              </a:rPr>
              <a:t>中国科学院光电技术研究所光学博士、研究员</a:t>
            </a:r>
          </a:p>
          <a:p>
            <a:pPr indent="0" defTabSz="609600">
              <a:lnSpc>
                <a:spcPct val="120000"/>
              </a:lnSpc>
              <a:buNone/>
              <a:defRPr/>
            </a:pPr>
            <a:r>
              <a:rPr lang="zh-CN" altLang="en-US" sz="1200" b="1" spc="300" dirty="0">
                <a:solidFill>
                  <a:srgbClr val="262626"/>
                </a:solidFill>
                <a:latin typeface="微软雅黑" panose="020B0503020204020204" charset="-122"/>
                <a:ea typeface="微软雅黑" panose="020B0503020204020204" charset="-122"/>
                <a:cs typeface="+mn-ea"/>
                <a:sym typeface="+mn-ea"/>
              </a:rPr>
              <a:t>光电精密仪器与激光光谱专家</a:t>
            </a:r>
          </a:p>
          <a:p>
            <a:pPr indent="0" defTabSz="609600">
              <a:lnSpc>
                <a:spcPct val="120000"/>
              </a:lnSpc>
              <a:buNone/>
              <a:defRPr/>
            </a:pPr>
            <a:endParaRPr lang="zh-CN" altLang="en-US" sz="1200" b="1" spc="300" dirty="0">
              <a:solidFill>
                <a:srgbClr val="262626"/>
              </a:solidFill>
              <a:latin typeface="微软雅黑" panose="020B0503020204020204" charset="-122"/>
              <a:ea typeface="微软雅黑" panose="020B0503020204020204" charset="-122"/>
              <a:cs typeface="+mn-ea"/>
              <a:sym typeface="+mn-ea"/>
            </a:endParaRPr>
          </a:p>
          <a:p>
            <a:pPr indent="0" defTabSz="609600">
              <a:lnSpc>
                <a:spcPct val="120000"/>
              </a:lnSpc>
              <a:buNone/>
              <a:defRPr/>
            </a:pPr>
            <a:r>
              <a:rPr lang="zh-CN" altLang="en-US" sz="1200" spc="300" dirty="0">
                <a:solidFill>
                  <a:srgbClr val="262626"/>
                </a:solidFill>
                <a:latin typeface="微软雅黑" panose="020B0503020204020204" charset="-122"/>
                <a:ea typeface="微软雅黑" panose="020B0503020204020204" charset="-122"/>
                <a:cs typeface="+mn-ea"/>
                <a:sym typeface="+mn-ea"/>
              </a:rPr>
              <a:t>长期从事气体传感与光电探测技术研究，在环境监测、工业安全及应急救援领域取得多项创新成果。主持国家自然科学基金等项目，发表</a:t>
            </a:r>
            <a:r>
              <a:rPr lang="en-US" altLang="zh-CN" sz="1200" spc="300" dirty="0">
                <a:solidFill>
                  <a:srgbClr val="262626"/>
                </a:solidFill>
                <a:latin typeface="微软雅黑" panose="020B0503020204020204" charset="-122"/>
                <a:ea typeface="微软雅黑" panose="020B0503020204020204" charset="-122"/>
                <a:cs typeface="+mn-ea"/>
                <a:sym typeface="+mn-ea"/>
              </a:rPr>
              <a:t>SCI</a:t>
            </a:r>
            <a:r>
              <a:rPr lang="zh-CN" altLang="en-US" sz="1200" spc="300" dirty="0">
                <a:solidFill>
                  <a:srgbClr val="262626"/>
                </a:solidFill>
                <a:latin typeface="微软雅黑" panose="020B0503020204020204" charset="-122"/>
                <a:ea typeface="微软雅黑" panose="020B0503020204020204" charset="-122"/>
                <a:cs typeface="+mn-ea"/>
                <a:sym typeface="+mn-ea"/>
              </a:rPr>
              <a:t>论文</a:t>
            </a:r>
            <a:r>
              <a:rPr lang="en-US" altLang="zh-CN" sz="1200" spc="300" dirty="0">
                <a:solidFill>
                  <a:srgbClr val="262626"/>
                </a:solidFill>
                <a:latin typeface="微软雅黑" panose="020B0503020204020204" charset="-122"/>
                <a:ea typeface="微软雅黑" panose="020B0503020204020204" charset="-122"/>
                <a:cs typeface="+mn-ea"/>
                <a:sym typeface="+mn-ea"/>
              </a:rPr>
              <a:t>15</a:t>
            </a:r>
            <a:r>
              <a:rPr lang="zh-CN" altLang="en-US" sz="1200" spc="300" dirty="0">
                <a:solidFill>
                  <a:srgbClr val="262626"/>
                </a:solidFill>
                <a:latin typeface="微软雅黑" panose="020B0503020204020204" charset="-122"/>
                <a:ea typeface="微软雅黑" panose="020B0503020204020204" charset="-122"/>
                <a:cs typeface="+mn-ea"/>
                <a:sym typeface="+mn-ea"/>
              </a:rPr>
              <a:t>篇，授权专利</a:t>
            </a:r>
            <a:r>
              <a:rPr lang="en-US" altLang="zh-CN" sz="1200" spc="300" dirty="0">
                <a:solidFill>
                  <a:srgbClr val="262626"/>
                </a:solidFill>
                <a:latin typeface="微软雅黑" panose="020B0503020204020204" charset="-122"/>
                <a:ea typeface="微软雅黑" panose="020B0503020204020204" charset="-122"/>
                <a:cs typeface="+mn-ea"/>
                <a:sym typeface="+mn-ea"/>
              </a:rPr>
              <a:t>10</a:t>
            </a:r>
            <a:r>
              <a:rPr lang="zh-CN" altLang="en-US" sz="1200" spc="300" dirty="0">
                <a:solidFill>
                  <a:srgbClr val="262626"/>
                </a:solidFill>
                <a:latin typeface="微软雅黑" panose="020B0503020204020204" charset="-122"/>
                <a:ea typeface="微软雅黑" panose="020B0503020204020204" charset="-122"/>
                <a:cs typeface="+mn-ea"/>
                <a:sym typeface="+mn-ea"/>
              </a:rPr>
              <a:t>项，获军队科技进步奖</a:t>
            </a:r>
            <a:r>
              <a:rPr lang="en-US" altLang="zh-CN" sz="1200" spc="300" dirty="0">
                <a:solidFill>
                  <a:srgbClr val="262626"/>
                </a:solidFill>
                <a:latin typeface="微软雅黑" panose="020B0503020204020204" charset="-122"/>
                <a:ea typeface="微软雅黑" panose="020B0503020204020204" charset="-122"/>
                <a:cs typeface="+mn-ea"/>
                <a:sym typeface="+mn-ea"/>
              </a:rPr>
              <a:t>2</a:t>
            </a:r>
            <a:r>
              <a:rPr lang="zh-CN" altLang="en-US" sz="1200" spc="300" dirty="0">
                <a:solidFill>
                  <a:srgbClr val="262626"/>
                </a:solidFill>
                <a:latin typeface="微软雅黑" panose="020B0503020204020204" charset="-122"/>
                <a:ea typeface="微软雅黑" panose="020B0503020204020204" charset="-122"/>
                <a:cs typeface="+mn-ea"/>
                <a:sym typeface="+mn-ea"/>
              </a:rPr>
              <a:t>项。现任应急管理部消防应急救援装备重点实验室特聘专家，主导开发高灵敏度气体检测装备。</a:t>
            </a:r>
          </a:p>
        </p:txBody>
      </p:sp>
      <p:sp>
        <p:nvSpPr>
          <p:cNvPr id="26" name="减号 25"/>
          <p:cNvSpPr/>
          <p:nvPr/>
        </p:nvSpPr>
        <p:spPr>
          <a:xfrm rot="5400000">
            <a:off x="7608570" y="3665220"/>
            <a:ext cx="7515860" cy="185420"/>
          </a:xfrm>
          <a:prstGeom prst="mathMinus">
            <a:avLst/>
          </a:prstGeom>
          <a:solidFill>
            <a:srgbClr val="A6231B"/>
          </a:solidFill>
          <a:ln>
            <a:solidFill>
              <a:srgbClr val="A6231B"/>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文本框 26"/>
          <p:cNvSpPr txBox="1"/>
          <p:nvPr/>
        </p:nvSpPr>
        <p:spPr>
          <a:xfrm>
            <a:off x="4096385" y="1200150"/>
            <a:ext cx="560070" cy="1630045"/>
          </a:xfrm>
          <a:prstGeom prst="rect">
            <a:avLst/>
          </a:prstGeom>
          <a:noFill/>
        </p:spPr>
        <p:txBody>
          <a:bodyPr wrap="square" rtlCol="0">
            <a:spAutoFit/>
          </a:bodyPr>
          <a:lstStyle/>
          <a:p>
            <a:r>
              <a:rPr lang="zh-CN" altLang="en-US" sz="2000">
                <a:solidFill>
                  <a:srgbClr val="A6231B"/>
                </a:solidFill>
              </a:rPr>
              <a:t>科</a:t>
            </a:r>
          </a:p>
          <a:p>
            <a:r>
              <a:rPr lang="zh-CN" altLang="en-US" sz="2000">
                <a:solidFill>
                  <a:srgbClr val="A6231B"/>
                </a:solidFill>
              </a:rPr>
              <a:t>学</a:t>
            </a:r>
          </a:p>
          <a:p>
            <a:r>
              <a:rPr lang="zh-CN" altLang="en-US" sz="2000">
                <a:solidFill>
                  <a:srgbClr val="A6231B"/>
                </a:solidFill>
              </a:rPr>
              <a:t>家</a:t>
            </a:r>
          </a:p>
          <a:p>
            <a:r>
              <a:rPr lang="zh-CN" altLang="en-US" sz="2000">
                <a:solidFill>
                  <a:srgbClr val="A6231B"/>
                </a:solidFill>
              </a:rPr>
              <a:t>团</a:t>
            </a:r>
          </a:p>
          <a:p>
            <a:r>
              <a:rPr lang="zh-CN" altLang="en-US" sz="2000">
                <a:solidFill>
                  <a:srgbClr val="A6231B"/>
                </a:solidFill>
              </a:rPr>
              <a:t>队</a:t>
            </a:r>
          </a:p>
        </p:txBody>
      </p:sp>
      <p:pic>
        <p:nvPicPr>
          <p:cNvPr id="59" name="图片 58"/>
          <p:cNvPicPr>
            <a:picLocks noChangeAspect="1"/>
          </p:cNvPicPr>
          <p:nvPr/>
        </p:nvPicPr>
        <p:blipFill>
          <a:blip r:embed="rId4" cstate="print"/>
          <a:stretch>
            <a:fillRect/>
          </a:stretch>
        </p:blipFill>
        <p:spPr>
          <a:xfrm>
            <a:off x="4776469" y="805229"/>
            <a:ext cx="5659119" cy="3039940"/>
          </a:xfrm>
          <a:prstGeom prst="rect">
            <a:avLst/>
          </a:prstGeom>
        </p:spPr>
      </p:pic>
      <p:sp>
        <p:nvSpPr>
          <p:cNvPr id="60" name="减号 59"/>
          <p:cNvSpPr/>
          <p:nvPr/>
        </p:nvSpPr>
        <p:spPr>
          <a:xfrm rot="5400000">
            <a:off x="395605" y="3756660"/>
            <a:ext cx="7352665" cy="185420"/>
          </a:xfrm>
          <a:prstGeom prst="mathMinus">
            <a:avLst/>
          </a:prstGeom>
          <a:solidFill>
            <a:srgbClr val="A6231B"/>
          </a:solidFill>
          <a:ln>
            <a:solidFill>
              <a:srgbClr val="A6231B"/>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1" name="文本框 60"/>
          <p:cNvSpPr txBox="1"/>
          <p:nvPr/>
        </p:nvSpPr>
        <p:spPr>
          <a:xfrm>
            <a:off x="10805160" y="5184775"/>
            <a:ext cx="485140" cy="1322070"/>
          </a:xfrm>
          <a:prstGeom prst="rect">
            <a:avLst/>
          </a:prstGeom>
          <a:noFill/>
        </p:spPr>
        <p:txBody>
          <a:bodyPr wrap="square" rtlCol="0">
            <a:spAutoFit/>
          </a:bodyPr>
          <a:lstStyle/>
          <a:p>
            <a:r>
              <a:rPr lang="zh-CN" altLang="en-US" sz="2000">
                <a:solidFill>
                  <a:srgbClr val="A6231B"/>
                </a:solidFill>
              </a:rPr>
              <a:t>人</a:t>
            </a:r>
          </a:p>
          <a:p>
            <a:r>
              <a:rPr lang="zh-CN" altLang="en-US" sz="2000">
                <a:solidFill>
                  <a:srgbClr val="A6231B"/>
                </a:solidFill>
              </a:rPr>
              <a:t>才</a:t>
            </a:r>
          </a:p>
          <a:p>
            <a:r>
              <a:rPr lang="zh-CN" altLang="en-US" sz="2000">
                <a:solidFill>
                  <a:srgbClr val="A6231B"/>
                </a:solidFill>
              </a:rPr>
              <a:t>团</a:t>
            </a:r>
          </a:p>
          <a:p>
            <a:r>
              <a:rPr lang="zh-CN" altLang="en-US" sz="2000">
                <a:solidFill>
                  <a:srgbClr val="A6231B"/>
                </a:solidFill>
              </a:rPr>
              <a:t>队</a:t>
            </a:r>
          </a:p>
        </p:txBody>
      </p:sp>
      <p:pic>
        <p:nvPicPr>
          <p:cNvPr id="63" name="图片 62"/>
          <p:cNvPicPr>
            <a:picLocks noChangeAspect="1"/>
          </p:cNvPicPr>
          <p:nvPr/>
        </p:nvPicPr>
        <p:blipFill>
          <a:blip r:embed="rId5" cstate="print"/>
          <a:stretch>
            <a:fillRect/>
          </a:stretch>
        </p:blipFill>
        <p:spPr>
          <a:xfrm>
            <a:off x="4752388" y="3940722"/>
            <a:ext cx="5704596" cy="2917278"/>
          </a:xfrm>
          <a:prstGeom prst="rect">
            <a:avLst/>
          </a:prstGeom>
        </p:spPr>
      </p:pic>
      <p:sp>
        <p:nvSpPr>
          <p:cNvPr id="64" name="等腰三角形 63"/>
          <p:cNvSpPr/>
          <p:nvPr/>
        </p:nvSpPr>
        <p:spPr>
          <a:xfrm rot="5400000">
            <a:off x="3903345" y="4944110"/>
            <a:ext cx="808355" cy="405765"/>
          </a:xfrm>
          <a:prstGeom prst="triangle">
            <a:avLst/>
          </a:prstGeom>
          <a:noFill/>
          <a:ln w="25400">
            <a:solidFill>
              <a:srgbClr val="A62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64"/>
          <p:cNvSpPr/>
          <p:nvPr/>
        </p:nvSpPr>
        <p:spPr>
          <a:xfrm rot="16200000">
            <a:off x="10737215" y="1875155"/>
            <a:ext cx="808355" cy="405765"/>
          </a:xfrm>
          <a:prstGeom prst="triangle">
            <a:avLst/>
          </a:prstGeom>
          <a:noFill/>
          <a:ln w="25400">
            <a:solidFill>
              <a:srgbClr val="A62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6" cstate="print">
            <a:extLst>
              <a:ext uri="{28A0092B-C50C-407E-A947-70E740481C1C}">
                <a14:useLocalDpi xmlns:a14="http://schemas.microsoft.com/office/drawing/2010/main" xmlns="" val="0"/>
              </a:ext>
            </a:extLst>
          </a:blip>
          <a:srcRect t="31466" r="7202" b="32272"/>
          <a:stretch>
            <a:fillRect/>
          </a:stretch>
        </p:blipFill>
        <p:spPr>
          <a:xfrm>
            <a:off x="-189230" y="-31115"/>
            <a:ext cx="3731260" cy="72898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3&quot;:[4364912,4650225,20469018,20042469,4563109,4721720,4364879],&quot;70&quot;:[3319064,3312117,3330466,3314560,3402706,3333585,3402935,3315593,3314384]}"/>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h_h_i*1_2_2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solid&quot;:{&quot;brightness&quot;:0,&quot;colorType&quot;:1,&quot;foreColorIndex&quot;:7,&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 name="KSO_WM_UNIT_LINE_FORE_SCHEMECOLOR_INDEX" val="-2"/>
  <p:tag name="KSO_WM_DIAGRAM_USE_COLOR_VALUE" val="{&quot;color_scheme&quot;:1,&quot;color_type&quot;:1,&quot;theme_color_indexes&quot;:[5,6,5,6,5,6]}"/>
</p:tagLst>
</file>

<file path=ppt/tags/tag10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5248_2*n_h_h_f*1_2_2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此处添加项正文"/>
  <p:tag name="KSO_WM_UNIT_LINE_FORE_SCHEMECOLOR_INDEX" val="-2"/>
  <p:tag name="KSO_WM_DIAGRAM_USE_COLOR_VALUE" val="{&quot;color_scheme&quot;:1,&quot;color_type&quot;:1,&quot;theme_color_indexes&quot;:[5,6,5,6,5,6]}"/>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h_h_i*1_2_4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4_1"/>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5,6,5,6,5,6]}"/>
</p:tagLst>
</file>

<file path=ppt/tags/tag10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5248_2*n_h_h_f*1_2_4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此处添加项正文"/>
  <p:tag name="KSO_WM_UNIT_LINE_FORE_SCHEMECOLOR_INDEX" val="-2"/>
  <p:tag name="KSO_WM_DIAGRAM_USE_COLOR_VALUE" val="{&quot;color_scheme&quot;:1,&quot;color_type&quot;:1,&quot;theme_color_indexes&quot;:[5,6,5,6,5,6]}"/>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h_h_i*1_2_3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solid&quot;:{&quot;brightness&quot;:0,&quot;colorType&quot;:1,&quot;foreColorIndex&quot;:8,&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8"/>
  <p:tag name="KSO_WM_UNIT_FILL_FORE_SCHEMECOLOR_INDEX_BRIGHTNESS" val="0"/>
  <p:tag name="KSO_WM_UNIT_LINE_FORE_SCHEMECOLOR_INDEX" val="-2"/>
  <p:tag name="KSO_WM_DIAGRAM_USE_COLOR_VALUE" val="{&quot;color_scheme&quot;:1,&quot;color_type&quot;:1,&quot;theme_color_indexes&quot;:[5,6,5,6,5,6]}"/>
</p:tagLst>
</file>

<file path=ppt/tags/tag10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5248_2*n_h_h_f*1_2_3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项正文内容"/>
  <p:tag name="KSO_WM_UNIT_LINE_FORE_SCHEMECOLOR_INDEX" val="-2"/>
  <p:tag name="KSO_WM_DIAGRAM_USE_COLOR_VALUE" val="{&quot;color_scheme&quot;:1,&quot;color_type&quot;:1,&quot;theme_color_indexes&quot;:[5,6,5,6,5,6]}"/>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h_i*1_1_2"/>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h_i*1_1_3"/>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3"/>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h_i*1_1_4"/>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4"/>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h_i*1_1_5"/>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5"/>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h_i*1_1_6"/>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6"/>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h_i*1_1_7"/>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7"/>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12.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n_h_a"/>
  <p:tag name="KSO_WM_UNIT_INDEX" val="1_1_1"/>
  <p:tag name="KSO_WM_UNIT_ID" val="diagram20235248_2*n_h_a*1_1_1"/>
  <p:tag name="KSO_WM_TEMPLATE_CATEGORY" val="diagram"/>
  <p:tag name="KSO_WM_TEMPLATE_INDEX" val="20235248"/>
  <p:tag name="KSO_WM_UNIT_LAYERLEVEL" val="1_1_1"/>
  <p:tag name="KSO_WM_TAG_VERSION" val="3.0"/>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type&quot;:0},&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UNIT_ISCONTENTSTITLE" val="0"/>
  <p:tag name="KSO_WM_UNIT_ISNUMDGMTITLE" val="0"/>
  <p:tag name="KSO_WM_DIAGRAM_GROUP_CODE" val="n1-1"/>
  <p:tag name="KSO_WM_UNIT_VALUE" val="12"/>
  <p:tag name="KSO_WM_DIAGRAM_VERSION" val="3"/>
  <p:tag name="KSO_WM_DIAGRAM_COLOR_TRICK" val="4"/>
  <p:tag name="KSO_WM_DIAGRAM_COLOR_TEXT_CAN_REMOVE" val="n"/>
  <p:tag name="KSO_WM_UNIT_PRESET_TEXT" val="单击此处添加标题具体内容"/>
  <p:tag name="KSO_WM_UNIT_LINE_FORE_SCHEMECOLOR_INDEX" val="-2"/>
  <p:tag name="KSO_WM_DIAGRAM_USE_COLOR_VALUE" val="{&quot;color_scheme&quot;:1,&quot;color_type&quot;:1,&quot;theme_color_indexes&quot;:[5,6,5,6,5,6]}"/>
</p:tagLst>
</file>

<file path=ppt/tags/tag113.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114.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11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018_1*n_h_h_a*1_2_2_1"/>
  <p:tag name="KSO_WM_TEMPLATE_CATEGORY" val="diagram"/>
  <p:tag name="KSO_WM_TEMPLATE_INDEX" val="20231018"/>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433.4000032865085,&quot;left&quot;:0,&quot;top&quot;:56.79999671349162,&quot;width&quot;:948.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DIAGRAM_USE_COLOR_VALUE" val="{&quot;color_scheme&quot;:1,&quot;color_type&quot;:1,&quot;theme_color_indexes&quot;:[5,6,5,6,5,6]}"/>
</p:tagLst>
</file>

<file path=ppt/tags/tag116.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1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18_1*n_h_h_f*1_2_2_1"/>
  <p:tag name="KSO_WM_TEMPLATE_CATEGORY" val="diagram"/>
  <p:tag name="KSO_WM_TEMPLATE_INDEX" val="20231018"/>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433.4000032865085,&quot;left&quot;:0,&quot;top&quot;:56.79999671349162,&quot;width&quot;:948.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形正文文本具体内容，文字是您思想的提炼"/>
  <p:tag name="KSO_WM_UNIT_TEXT_FILL_FORE_SCHEMECOLOR_INDEX" val="1"/>
  <p:tag name="KSO_WM_UNIT_TEXT_FILL_TYPE" val="1"/>
  <p:tag name="KSO_WM_DIAGRAM_USE_COLOR_VALUE" val="{&quot;color_scheme&quot;:1,&quot;color_type&quot;:1,&quot;theme_color_indexes&quot;:[5,6,5,6,5,6]}"/>
</p:tagLst>
</file>

<file path=ppt/tags/tag1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018_1*n_h_h_a*1_2_2_1"/>
  <p:tag name="KSO_WM_TEMPLATE_CATEGORY" val="diagram"/>
  <p:tag name="KSO_WM_TEMPLATE_INDEX" val="20231018"/>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433.4000032865085,&quot;left&quot;:0,&quot;top&quot;:56.79999671349162,&quot;width&quot;:948.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DIAGRAM_USE_COLOR_VALUE" val="{&quot;color_scheme&quot;:1,&quot;color_type&quot;:1,&quot;theme_color_indexes&quot;:[5,6,5,6,5,6]}"/>
</p:tagLst>
</file>

<file path=ppt/tags/tag1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18_1*n_h_h_f*1_2_1_1"/>
  <p:tag name="KSO_WM_TEMPLATE_CATEGORY" val="diagram"/>
  <p:tag name="KSO_WM_TEMPLATE_INDEX" val="20231018"/>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433.4000032865085,&quot;left&quot;:0,&quot;top&quot;:56.79999671349162,&quot;width&quot;:948.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5,6,5,6,5,6]}"/>
</p:tagLst>
</file>

<file path=ppt/tags/tag1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018_1*n_h_h_a*1_2_1_1"/>
  <p:tag name="KSO_WM_TEMPLATE_CATEGORY" val="diagram"/>
  <p:tag name="KSO_WM_TEMPLATE_INDEX" val="20231018"/>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433.4000032865085,&quot;left&quot;:0,&quot;top&quot;:56.79999671349162,&quot;width&quot;:948.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DIAGRAM_USE_COLOR_VALUE" val="{&quot;color_scheme&quot;:1,&quot;color_type&quot;:1,&quot;theme_color_indexes&quot;:[5,6,5,6,5,6]}"/>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2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018_1*n_h_h_f*1_2_3_1"/>
  <p:tag name="KSO_WM_TEMPLATE_CATEGORY" val="diagram"/>
  <p:tag name="KSO_WM_TEMPLATE_INDEX" val="20231018"/>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433.4000032865085,&quot;left&quot;:0,&quot;top&quot;:56.79999671349162,&quot;width&quot;:948.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2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018_1*n_h_h_a*1_2_3_1"/>
  <p:tag name="KSO_WM_TEMPLATE_CATEGORY" val="diagram"/>
  <p:tag name="KSO_WM_TEMPLATE_INDEX" val="20231018"/>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433.4000032865085,&quot;left&quot;:0,&quot;top&quot;:56.79999671349162,&quot;width&quot;:948.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DIAGRAM_USE_COLOR_VALUE" val="{&quot;color_scheme&quot;:1,&quot;color_type&quot;:1,&quot;theme_color_indexes&quot;:[5,6,5,6,5,6]}"/>
</p:tagLst>
</file>

<file path=ppt/tags/tag2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018_1*n_h_a*1_1_1"/>
  <p:tag name="KSO_WM_TEMPLATE_CATEGORY" val="diagram"/>
  <p:tag name="KSO_WM_TEMPLATE_INDEX" val="20231018"/>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433.4000032865085,&quot;left&quot;:0,&quot;top&quot;:56.79999671349162,&quot;width&quot;:948.9}"/>
  <p:tag name="KSO_WM_DIAGRAM_COLOR_MATCH_VALUE" val="{&quot;shape&quot;:{&quot;fill&quot;:{&quot;gradient&quot;:[{&quot;brightness&quot;:0.4000000059604645,&quot;colorType&quot;:1,&quot;foreColorIndex&quot;:5,&quot;pos&quot;:0,&quot;transparency&quot;:0},{&quot;brightness&quot;:0,&quot;colorType&quot;:1,&quot;foreColorIndex&quot;:5,&quot;pos&quot;:0.6800000071525574,&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PRESET_TEXT" val="3C"/>
  <p:tag name="KSO_WM_UNIT_FILL_TYPE" val="3"/>
  <p:tag name="KSO_WM_DIAGRAM_USE_COLOR_VALUE" val="{&quot;color_scheme&quot;:1,&quot;color_type&quot;:1,&quot;theme_color_indexes&quot;:[5,6,5,6,5,6]}"/>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018_1*n_h_i*1_1_2"/>
  <p:tag name="KSO_WM_TEMPLATE_CATEGORY" val="diagram"/>
  <p:tag name="KSO_WM_TEMPLATE_INDEX" val="20231018"/>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433.4000032865085,&quot;left&quot;:0,&quot;top&quot;:56.79999671349162,&quot;width&quot;:948.9}"/>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18_1*n_h_h_i*1_2_2_1"/>
  <p:tag name="KSO_WM_TEMPLATE_CATEGORY" val="diagram"/>
  <p:tag name="KSO_WM_TEMPLATE_INDEX" val="20231018"/>
  <p:tag name="KSO_WM_UNIT_LAYERLEVEL" val="1_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433.4000032865085,&quot;left&quot;:0,&quot;top&quot;:56.79999671349162,&quot;width&quot;:948.9}"/>
  <p:tag name="KSO_WM_DIAGRAM_COLOR_MATCH_VALUE" val="{&quot;shape&quot;:{&quot;fill&quot;:{&quot;type&quot;:0},&quot;glow&quot;:{&quot;colorType&quot;:0},&quot;line&quot;:{&quot;solidLine&quot;:{&quot;brightness&quot;:0.4000000059604645,&quot;colorType&quot;:1,&quot;foreColorIndex&quot;:5,&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18_1*n_h_h_i*1_2_3_1"/>
  <p:tag name="KSO_WM_TEMPLATE_CATEGORY" val="diagram"/>
  <p:tag name="KSO_WM_TEMPLATE_INDEX" val="20231018"/>
  <p:tag name="KSO_WM_UNIT_LAYERLEVEL" val="1_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433.4000032865085,&quot;left&quot;:0,&quot;top&quot;:56.79999671349162,&quot;width&quot;:948.9}"/>
  <p:tag name="KSO_WM_DIAGRAM_COLOR_MATCH_VALUE" val="{&quot;shape&quot;:{&quot;fill&quot;:{&quot;type&quot;:0},&quot;glow&quot;:{&quot;colorType&quot;:0},&quot;line&quot;:{&quot;solidLine&quot;:{&quot;brightness&quot;:0.4000000059604645,&quot;colorType&quot;:1,&quot;foreColorIndex&quot;:5,&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18_1*n_h_h_i*1_2_1_1"/>
  <p:tag name="KSO_WM_TEMPLATE_CATEGORY" val="diagram"/>
  <p:tag name="KSO_WM_TEMPLATE_INDEX" val="20231018"/>
  <p:tag name="KSO_WM_UNIT_LAYERLEVEL" val="1_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433.4000032865085,&quot;left&quot;:0,&quot;top&quot;:56.79999671349162,&quot;width&quot;:948.9}"/>
  <p:tag name="KSO_WM_DIAGRAM_COLOR_MATCH_VALUE" val="{&quot;shape&quot;:{&quot;fill&quot;:{&quot;type&quot;:0},&quot;glow&quot;:{&quot;colorType&quot;:0},&quot;line&quot;:{&quot;solidLine&quot;:{&quot;brightness&quot;:0.4000000059604645,&quot;colorType&quot;:1,&quot;foreColorIndex&quot;:5,&quot;transparency&quot;:0.6000000238418579},&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4_2*o_h_i*1_1_2"/>
  <p:tag name="KSO_WM_TEMPLATE_CATEGORY" val="diagram"/>
  <p:tag name="KSO_WM_TEMPLATE_INDEX" val="20231104"/>
  <p:tag name="KSO_WM_UNIT_LAYERLEVEL" val="1_1_1"/>
  <p:tag name="KSO_WM_TAG_VERSION" val="3.0"/>
  <p:tag name="KSO_WM_BEAUTIFY_FLAG" val="#wm#"/>
  <p:tag name="KSO_WM_UNIT_TYPE" val="o_h_i"/>
  <p:tag name="KSO_WM_UNIT_INDEX" val="1_1_2"/>
  <p:tag name="KSO_WM_DIAGRAM_VERSION" val="3"/>
  <p:tag name="KSO_WM_DIAGRAM_COLOR_TRICK" val="4"/>
  <p:tag name="KSO_WM_DIAGRAM_COLOR_TEXT_CAN_REMOVE" val="n"/>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type&quot;:0},&quot;glow&quot;:{&quot;colorType&quot;:0},&quot;line&quot;:{&quot;solidLine&quot;:{&quot;brightness&quot;:0.349999994039535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5,6,7,8,9,10]}"/>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104_2*o_h_i*1_2_4"/>
  <p:tag name="KSO_WM_TEMPLATE_CATEGORY" val="diagram"/>
  <p:tag name="KSO_WM_TEMPLATE_INDEX" val="20231104"/>
  <p:tag name="KSO_WM_UNIT_LAYERLEVEL" val="1_1_1"/>
  <p:tag name="KSO_WM_TAG_VERSION" val="3.0"/>
  <p:tag name="KSO_WM_BEAUTIFY_FLAG" val="#wm#"/>
  <p:tag name="KSO_WM_DIAGRAM_VERSION" val="3"/>
  <p:tag name="KSO_WM_DIAGRAM_COLOR_TRICK" val="4"/>
  <p:tag name="KSO_WM_DIAGRAM_COLOR_TEXT_CAN_REMOVE" val="n"/>
  <p:tag name="KSO_WM_DIAGRAM_GROUP_CODE" val="o1-1"/>
  <p:tag name="KSO_WM_UNIT_TYPE" val="o_h_i"/>
  <p:tag name="KSO_WM_UNIT_INDEX" val="1_2_4"/>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solid&quot;:{&quot;brightness&quot;:-0.25,&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25"/>
  <p:tag name="KSO_WM_DIAGRAM_USE_COLOR_VALUE" val="{&quot;color_scheme&quot;:1,&quot;color_type&quot;:1,&quot;theme_color_indexes&quot;:[5,6,7,8,9,10]}"/>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4_2*o_h_i*1_1_3"/>
  <p:tag name="KSO_WM_TEMPLATE_CATEGORY" val="diagram"/>
  <p:tag name="KSO_WM_TEMPLATE_INDEX" val="20231104"/>
  <p:tag name="KSO_WM_UNIT_LAYERLEVEL" val="1_1_1"/>
  <p:tag name="KSO_WM_TAG_VERSION" val="3.0"/>
  <p:tag name="KSO_WM_BEAUTIFY_FLAG" val="#wm#"/>
  <p:tag name="KSO_WM_UNIT_TYPE" val="o_h_i"/>
  <p:tag name="KSO_WM_UNIT_INDEX" val="1_1_3"/>
  <p:tag name="KSO_WM_DIAGRAM_VERSION" val="3"/>
  <p:tag name="KSO_WM_DIAGRAM_COLOR_TRICK" val="4"/>
  <p:tag name="KSO_WM_DIAGRAM_COLOR_TEXT_CAN_REMOVE" val="n"/>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gradient&quot;:[{&quot;brightness&quot;:0.4000000059604645,&quot;colorType&quot;:1,&quot;foreColorIndex&quot;:5,&quot;pos&quot;:0,&quot;transparency&quot;:0},{&quot;brightness&quot;:0,&quot;colorType&quot;:1,&quot;foreColorIndex&quot;:5,&quot;pos&quot;:0.85000002384185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4_2*o_h_i*1_2_2"/>
  <p:tag name="KSO_WM_TEMPLATE_CATEGORY" val="diagram"/>
  <p:tag name="KSO_WM_TEMPLATE_INDEX" val="20231104"/>
  <p:tag name="KSO_WM_UNIT_LAYERLEVEL" val="1_1_1"/>
  <p:tag name="KSO_WM_TAG_VERSION" val="3.0"/>
  <p:tag name="KSO_WM_BEAUTIFY_FLAG" val="#wm#"/>
  <p:tag name="KSO_WM_UNIT_TYPE" val="o_h_i"/>
  <p:tag name="KSO_WM_UNIT_INDEX" val="1_2_2"/>
  <p:tag name="KSO_WM_DIAGRAM_VERSION" val="3"/>
  <p:tag name="KSO_WM_DIAGRAM_COLOR_TRICK" val="4"/>
  <p:tag name="KSO_WM_DIAGRAM_COLOR_TEXT_CAN_REMOVE" val="n"/>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type&quot;:0},&quot;glow&quot;:{&quot;colorType&quot;:0},&quot;line&quot;:{&quot;solidLine&quot;:{&quot;brightness&quot;:0.349999994039535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5,6,7,8,9,10]}"/>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4_2*o_h_i*1_3_2"/>
  <p:tag name="KSO_WM_TEMPLATE_CATEGORY" val="diagram"/>
  <p:tag name="KSO_WM_TEMPLATE_INDEX" val="20231104"/>
  <p:tag name="KSO_WM_UNIT_LAYERLEVEL" val="1_1_1"/>
  <p:tag name="KSO_WM_TAG_VERSION" val="3.0"/>
  <p:tag name="KSO_WM_BEAUTIFY_FLAG" val="#wm#"/>
  <p:tag name="KSO_WM_UNIT_TYPE" val="o_h_i"/>
  <p:tag name="KSO_WM_UNIT_INDEX" val="1_3_2"/>
  <p:tag name="KSO_WM_DIAGRAM_VERSION" val="3"/>
  <p:tag name="KSO_WM_DIAGRAM_COLOR_TRICK" val="4"/>
  <p:tag name="KSO_WM_DIAGRAM_COLOR_TEXT_CAN_REMOVE" val="n"/>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type&quot;:0},&quot;glow&quot;:{&quot;colorType&quot;:0},&quot;line&quot;:{&quot;solidLine&quot;:{&quot;brightness&quot;:0.349999994039535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5,6,7,8,9,10]}"/>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4_2*o_h_i*1_4_2"/>
  <p:tag name="KSO_WM_TEMPLATE_CATEGORY" val="diagram"/>
  <p:tag name="KSO_WM_TEMPLATE_INDEX" val="20231104"/>
  <p:tag name="KSO_WM_UNIT_LAYERLEVEL" val="1_1_1"/>
  <p:tag name="KSO_WM_TAG_VERSION" val="3.0"/>
  <p:tag name="KSO_WM_BEAUTIFY_FLAG" val="#wm#"/>
  <p:tag name="KSO_WM_UNIT_TYPE" val="o_h_i"/>
  <p:tag name="KSO_WM_UNIT_INDEX" val="1_4_2"/>
  <p:tag name="KSO_WM_DIAGRAM_VERSION" val="3"/>
  <p:tag name="KSO_WM_DIAGRAM_COLOR_TRICK" val="4"/>
  <p:tag name="KSO_WM_DIAGRAM_COLOR_TEXT_CAN_REMOVE" val="n"/>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type&quot;:0},&quot;glow&quot;:{&quot;colorType&quot;:0},&quot;line&quot;:{&quot;solidLine&quot;:{&quot;brightness&quot;:0.349999994039535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5,6,7,8,9,10]}"/>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104_2*o_h_i*1_4_4"/>
  <p:tag name="KSO_WM_TEMPLATE_CATEGORY" val="diagram"/>
  <p:tag name="KSO_WM_TEMPLATE_INDEX" val="20231104"/>
  <p:tag name="KSO_WM_UNIT_LAYERLEVEL" val="1_1_1"/>
  <p:tag name="KSO_WM_TAG_VERSION" val="3.0"/>
  <p:tag name="KSO_WM_BEAUTIFY_FLAG" val="#wm#"/>
  <p:tag name="KSO_WM_UNIT_TYPE" val="o_h_i"/>
  <p:tag name="KSO_WM_UNIT_INDEX" val="1_4_4"/>
  <p:tag name="KSO_WM_DIAGRAM_VERSION" val="3"/>
  <p:tag name="KSO_WM_DIAGRAM_COLOR_TRICK" val="4"/>
  <p:tag name="KSO_WM_DIAGRAM_COLOR_TEXT_CAN_REMOVE" val="n"/>
  <p:tag name="KSO_WM_DIAGRAM_GROUP_CODE" val="o1-1"/>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solid&quot;:{&quot;brightness&quot;:-0.2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8"/>
  <p:tag name="KSO_WM_UNIT_FILL_FORE_SCHEMECOLOR_INDEX_BRIGHTNESS" val="-0.25"/>
  <p:tag name="KSO_WM_DIAGRAM_USE_COLOR_VALUE" val="{&quot;color_scheme&quot;:1,&quot;color_type&quot;:1,&quot;theme_color_indexes&quot;:[5,6,7,8,9,10]}"/>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104_2*o_h_i*1_3_4"/>
  <p:tag name="KSO_WM_TEMPLATE_CATEGORY" val="diagram"/>
  <p:tag name="KSO_WM_TEMPLATE_INDEX" val="20231104"/>
  <p:tag name="KSO_WM_UNIT_LAYERLEVEL" val="1_1_1"/>
  <p:tag name="KSO_WM_TAG_VERSION" val="3.0"/>
  <p:tag name="KSO_WM_BEAUTIFY_FLAG" val="#wm#"/>
  <p:tag name="KSO_WM_UNIT_TYPE" val="o_h_i"/>
  <p:tag name="KSO_WM_UNIT_INDEX" val="1_3_4"/>
  <p:tag name="KSO_WM_DIAGRAM_VERSION" val="3"/>
  <p:tag name="KSO_WM_DIAGRAM_COLOR_TRICK" val="4"/>
  <p:tag name="KSO_WM_DIAGRAM_COLOR_TEXT_CAN_REMOVE" val="n"/>
  <p:tag name="KSO_WM_DIAGRAM_GROUP_CODE" val="o1-1"/>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solid&quot;:{&quot;brightness&quot;:-0.25,&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25"/>
  <p:tag name="KSO_WM_DIAGRAM_USE_COLOR_VALUE" val="{&quot;color_scheme&quot;:1,&quot;color_type&quot;:1,&quot;theme_color_indexes&quot;:[5,6,7,8,9,10]}"/>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4_2*o_h_i*1_1_1"/>
  <p:tag name="KSO_WM_TEMPLATE_CATEGORY" val="diagram"/>
  <p:tag name="KSO_WM_TEMPLATE_INDEX" val="20231104"/>
  <p:tag name="KSO_WM_UNIT_LAYERLEVEL" val="1_1_1"/>
  <p:tag name="KSO_WM_TAG_VERSION" val="3.0"/>
  <p:tag name="KSO_WM_BEAUTIFY_FLAG" val="#wm#"/>
  <p:tag name="KSO_WM_UNIT_TYPE" val="o_h_i"/>
  <p:tag name="KSO_WM_UNIT_INDEX" val="1_1_1"/>
  <p:tag name="KSO_WM_DIAGRAM_VERSION" val="3"/>
  <p:tag name="KSO_WM_DIAGRAM_COLOR_TRICK" val="4"/>
  <p:tag name="KSO_WM_DIAGRAM_COLOR_TEXT_CAN_REMOVE" val="n"/>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gradient&quot;:[{&quot;brightness&quot;:0.4000000059604645,&quot;colorType&quot;:1,&quot;foreColorIndex&quot;:5,&quot;pos&quot;:0,&quot;transparency&quot;:0},{&quot;brightness&quot;:0,&quot;colorType&quot;:1,&quot;foreColorIndex&quot;:5,&quot;pos&quot;:0.85000002384185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FILL_TYPE" val="3"/>
  <p:tag name="KSO_WM_UNIT_TEXT_FILL_FORE_SCHEMECOLOR_INDEX" val="1"/>
  <p:tag name="KSO_WM_UNIT_TEXT_FILL_TYPE" val="1"/>
  <p:tag name="KSO_WM_DIAGRAM_USE_COLOR_VALUE" val="{&quot;color_scheme&quot;:1,&quot;color_type&quot;:1,&quot;theme_color_indexes&quot;:[5,6,7,8,9,10]}"/>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4_2*o_h_i*1_2_1"/>
  <p:tag name="KSO_WM_TEMPLATE_CATEGORY" val="diagram"/>
  <p:tag name="KSO_WM_TEMPLATE_INDEX" val="20231104"/>
  <p:tag name="KSO_WM_UNIT_LAYERLEVEL" val="1_1_1"/>
  <p:tag name="KSO_WM_TAG_VERSION" val="3.0"/>
  <p:tag name="KSO_WM_BEAUTIFY_FLAG" val="#wm#"/>
  <p:tag name="KSO_WM_UNIT_TYPE" val="o_h_i"/>
  <p:tag name="KSO_WM_UNIT_INDEX" val="1_2_1"/>
  <p:tag name="KSO_WM_DIAGRAM_VERSION" val="3"/>
  <p:tag name="KSO_WM_DIAGRAM_COLOR_TRICK" val="4"/>
  <p:tag name="KSO_WM_DIAGRAM_COLOR_TEXT_CAN_REMOVE" val="n"/>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gradient&quot;:[{&quot;brightness&quot;:0.4000000059604645,&quot;colorType&quot;:1,&quot;foreColorIndex&quot;:6,&quot;pos&quot;:0,&quot;transparency&quot;:0},{&quot;brightness&quot;:0,&quot;colorType&quot;:1,&quot;foreColorIndex&quot;:6,&quot;pos&quot;:0.85000002384185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FILL_TYPE" val="3"/>
  <p:tag name="KSO_WM_UNIT_TEXT_FILL_FORE_SCHEMECOLOR_INDEX" val="1"/>
  <p:tag name="KSO_WM_UNIT_TEXT_FILL_TYPE" val="1"/>
  <p:tag name="KSO_WM_DIAGRAM_USE_COLOR_VALUE" val="{&quot;color_scheme&quot;:1,&quot;color_type&quot;:1,&quot;theme_color_indexes&quot;:[5,6,7,8,9,10]}"/>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4_2*o_h_i*1_3_1"/>
  <p:tag name="KSO_WM_TEMPLATE_CATEGORY" val="diagram"/>
  <p:tag name="KSO_WM_TEMPLATE_INDEX" val="20231104"/>
  <p:tag name="KSO_WM_UNIT_LAYERLEVEL" val="1_1_1"/>
  <p:tag name="KSO_WM_TAG_VERSION" val="3.0"/>
  <p:tag name="KSO_WM_BEAUTIFY_FLAG" val="#wm#"/>
  <p:tag name="KSO_WM_UNIT_TYPE" val="o_h_i"/>
  <p:tag name="KSO_WM_UNIT_INDEX" val="1_3_1"/>
  <p:tag name="KSO_WM_DIAGRAM_VERSION" val="3"/>
  <p:tag name="KSO_WM_DIAGRAM_COLOR_TRICK" val="4"/>
  <p:tag name="KSO_WM_DIAGRAM_COLOR_TEXT_CAN_REMOVE" val="n"/>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gradient&quot;:[{&quot;brightness&quot;:0.4000000059604645,&quot;colorType&quot;:1,&quot;foreColorIndex&quot;:7,&quot;pos&quot;:0,&quot;transparency&quot;:0},{&quot;brightness&quot;:0,&quot;colorType&quot;:1,&quot;foreColorIndex&quot;:7,&quot;pos&quot;:0.85000002384185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FILL_TYPE" val="3"/>
  <p:tag name="KSO_WM_UNIT_TEXT_FILL_FORE_SCHEMECOLOR_INDEX" val="1"/>
  <p:tag name="KSO_WM_UNIT_TEXT_FILL_TYPE" val="1"/>
  <p:tag name="KSO_WM_DIAGRAM_USE_COLOR_VALUE" val="{&quot;color_scheme&quot;:1,&quot;color_type&quot;:1,&quot;theme_color_indexes&quot;:[5,6,7,8,9,10]}"/>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4_2*o_h_i*1_4_1"/>
  <p:tag name="KSO_WM_TEMPLATE_CATEGORY" val="diagram"/>
  <p:tag name="KSO_WM_TEMPLATE_INDEX" val="20231104"/>
  <p:tag name="KSO_WM_UNIT_LAYERLEVEL" val="1_1_1"/>
  <p:tag name="KSO_WM_TAG_VERSION" val="3.0"/>
  <p:tag name="KSO_WM_BEAUTIFY_FLAG" val="#wm#"/>
  <p:tag name="KSO_WM_UNIT_TYPE" val="o_h_i"/>
  <p:tag name="KSO_WM_UNIT_INDEX" val="1_4_1"/>
  <p:tag name="KSO_WM_DIAGRAM_VERSION" val="3"/>
  <p:tag name="KSO_WM_DIAGRAM_COLOR_TRICK" val="4"/>
  <p:tag name="KSO_WM_DIAGRAM_COLOR_TEXT_CAN_REMOVE" val="n"/>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gradient&quot;:[{&quot;brightness&quot;:0.4000000059604645,&quot;colorType&quot;:1,&quot;foreColorIndex&quot;:8,&quot;pos&quot;:0,&quot;transparency&quot;:0},{&quot;brightness&quot;:0,&quot;colorType&quot;:1,&quot;foreColorIndex&quot;:8,&quot;pos&quot;:0.85000002384185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FILL_TYPE" val="3"/>
  <p:tag name="KSO_WM_UNIT_TEXT_FILL_FORE_SCHEMECOLOR_INDEX" val="1"/>
  <p:tag name="KSO_WM_UNIT_TEXT_FILL_TYPE" val="1"/>
  <p:tag name="KSO_WM_DIAGRAM_USE_COLOR_VALUE" val="{&quot;color_scheme&quot;:1,&quot;color_type&quot;:1,&quot;theme_color_indexes&quot;:[5,6,7,8,9,10]}"/>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4_2*o_h_i*1_2_3"/>
  <p:tag name="KSO_WM_TEMPLATE_CATEGORY" val="diagram"/>
  <p:tag name="KSO_WM_TEMPLATE_INDEX" val="20231104"/>
  <p:tag name="KSO_WM_UNIT_LAYERLEVEL" val="1_1_1"/>
  <p:tag name="KSO_WM_TAG_VERSION" val="3.0"/>
  <p:tag name="KSO_WM_BEAUTIFY_FLAG" val="#wm#"/>
  <p:tag name="KSO_WM_UNIT_TYPE" val="o_h_i"/>
  <p:tag name="KSO_WM_UNIT_INDEX" val="1_2_3"/>
  <p:tag name="KSO_WM_DIAGRAM_VERSION" val="3"/>
  <p:tag name="KSO_WM_DIAGRAM_COLOR_TRICK" val="4"/>
  <p:tag name="KSO_WM_DIAGRAM_COLOR_TEXT_CAN_REMOVE" val="n"/>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gradient&quot;:[{&quot;brightness&quot;:0.4000000059604645,&quot;colorType&quot;:1,&quot;foreColorIndex&quot;:6,&quot;pos&quot;:0,&quot;transparency&quot;:0},{&quot;brightness&quot;:0,&quot;colorType&quot;:1,&quot;foreColorIndex&quot;:6,&quot;pos&quot;:0.85000002384185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4_2*o_h_i*1_3_3"/>
  <p:tag name="KSO_WM_TEMPLATE_CATEGORY" val="diagram"/>
  <p:tag name="KSO_WM_TEMPLATE_INDEX" val="20231104"/>
  <p:tag name="KSO_WM_UNIT_LAYERLEVEL" val="1_1_1"/>
  <p:tag name="KSO_WM_TAG_VERSION" val="3.0"/>
  <p:tag name="KSO_WM_BEAUTIFY_FLAG" val="#wm#"/>
  <p:tag name="KSO_WM_UNIT_TYPE" val="o_h_i"/>
  <p:tag name="KSO_WM_UNIT_INDEX" val="1_3_3"/>
  <p:tag name="KSO_WM_DIAGRAM_VERSION" val="3"/>
  <p:tag name="KSO_WM_DIAGRAM_COLOR_TRICK" val="4"/>
  <p:tag name="KSO_WM_DIAGRAM_COLOR_TEXT_CAN_REMOVE" val="n"/>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gradient&quot;:[{&quot;brightness&quot;:0.4000000059604645,&quot;colorType&quot;:1,&quot;foreColorIndex&quot;:7,&quot;pos&quot;:0,&quot;transparency&quot;:0},{&quot;brightness&quot;:0,&quot;colorType&quot;:1,&quot;foreColorIndex&quot;:7,&quot;pos&quot;:0.85000002384185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231104_2*o_h_i*1_4_3"/>
  <p:tag name="KSO_WM_TEMPLATE_CATEGORY" val="diagram"/>
  <p:tag name="KSO_WM_TEMPLATE_INDEX" val="20231104"/>
  <p:tag name="KSO_WM_UNIT_LAYERLEVEL" val="1_1_1"/>
  <p:tag name="KSO_WM_TAG_VERSION" val="3.0"/>
  <p:tag name="KSO_WM_BEAUTIFY_FLAG" val="#wm#"/>
  <p:tag name="KSO_WM_UNIT_TYPE" val="o_h_i"/>
  <p:tag name="KSO_WM_UNIT_INDEX" val="1_4_3"/>
  <p:tag name="KSO_WM_DIAGRAM_VERSION" val="3"/>
  <p:tag name="KSO_WM_DIAGRAM_COLOR_TRICK" val="4"/>
  <p:tag name="KSO_WM_DIAGRAM_COLOR_TEXT_CAN_REMOVE" val="n"/>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gradient&quot;:[{&quot;brightness&quot;:0.4000000059604645,&quot;colorType&quot;:1,&quot;foreColorIndex&quot;:8,&quot;pos&quot;:0,&quot;transparency&quot;:0},{&quot;brightness&quot;:0,&quot;colorType&quot;:1,&quot;foreColorIndex&quot;:8,&quot;pos&quot;:0.85000002384185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7,8,9,10]}"/>
</p:tagLst>
</file>

<file path=ppt/tags/tag4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o_h_a"/>
  <p:tag name="KSO_WM_UNIT_INDEX" val="1_1_1"/>
  <p:tag name="KSO_WM_UNIT_ID" val="diagram20231104_2*o_h_a*1_1_1"/>
  <p:tag name="KSO_WM_TEMPLATE_CATEGORY" val="diagram"/>
  <p:tag name="KSO_WM_TEMPLATE_INDEX" val="20231104"/>
  <p:tag name="KSO_WM_UNIT_LAYERLEVEL" val="1_1_1"/>
  <p:tag name="KSO_WM_TAG_VERSION" val="3.0"/>
  <p:tag name="KSO_WM_BEAUTIFY_FLAG" val="#wm#"/>
  <p:tag name="KSO_WM_DIAGRAM_GROUP_CODE" val="o1-1"/>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7,8,9,10]}"/>
</p:tagLst>
</file>

<file path=ppt/tags/tag4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o_h_a"/>
  <p:tag name="KSO_WM_UNIT_INDEX" val="1_2_1"/>
  <p:tag name="KSO_WM_UNIT_ID" val="diagram20231104_2*o_h_a*1_2_1"/>
  <p:tag name="KSO_WM_TEMPLATE_CATEGORY" val="diagram"/>
  <p:tag name="KSO_WM_TEMPLATE_INDEX" val="20231104"/>
  <p:tag name="KSO_WM_UNIT_LAYERLEVEL" val="1_1_1"/>
  <p:tag name="KSO_WM_TAG_VERSION" val="3.0"/>
  <p:tag name="KSO_WM_BEAUTIFY_FLAG" val="#wm#"/>
  <p:tag name="KSO_WM_DIAGRAM_GROUP_CODE" val="o1-1"/>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7,8,9,10]}"/>
</p:tagLst>
</file>

<file path=ppt/tags/tag4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o_h_f"/>
  <p:tag name="KSO_WM_UNIT_INDEX" val="1_2_1"/>
  <p:tag name="KSO_WM_UNIT_ID" val="diagram20231104_2*o_h_f*1_2_1"/>
  <p:tag name="KSO_WM_TEMPLATE_CATEGORY" val="diagram"/>
  <p:tag name="KSO_WM_TEMPLATE_INDEX" val="20231104"/>
  <p:tag name="KSO_WM_UNIT_LAYERLEVEL" val="1_1_1"/>
  <p:tag name="KSO_WM_TAG_VERSION" val="3.0"/>
  <p:tag name="KSO_WM_BEAUTIFY_FLAG" val="#wm#"/>
  <p:tag name="KSO_WM_DIAGRAM_GROUP_CODE" val="o1-1"/>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4"/>
  <p:tag name="KSO_WM_DIAGRAM_COLOR_TEXT_CAN_REMOVE" val="n"/>
  <p:tag name="KSO_WM_UNIT_PRESET_TEXT" val="单击此处添加文本内容"/>
  <p:tag name="KSO_WM_UNIT_TEXT_FILL_FORE_SCHEMECOLOR_INDEX" val="1"/>
  <p:tag name="KSO_WM_UNIT_TEXT_FILL_TYPE" val="1"/>
  <p:tag name="KSO_WM_UNIT_TEXT_TYPE" val="1"/>
  <p:tag name="KSO_WM_DIAGRAM_USE_COLOR_VALUE" val="{&quot;color_scheme&quot;:1,&quot;color_type&quot;:1,&quot;theme_color_indexes&quot;:[5,6,7,8,9,10]}"/>
</p:tagLst>
</file>

<file path=ppt/tags/tag4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o_h_a"/>
  <p:tag name="KSO_WM_UNIT_INDEX" val="1_3_1"/>
  <p:tag name="KSO_WM_UNIT_ID" val="diagram20231104_2*o_h_a*1_3_1"/>
  <p:tag name="KSO_WM_TEMPLATE_CATEGORY" val="diagram"/>
  <p:tag name="KSO_WM_TEMPLATE_INDEX" val="20231104"/>
  <p:tag name="KSO_WM_UNIT_LAYERLEVEL" val="1_1_1"/>
  <p:tag name="KSO_WM_TAG_VERSION" val="3.0"/>
  <p:tag name="KSO_WM_BEAUTIFY_FLAG" val="#wm#"/>
  <p:tag name="KSO_WM_DIAGRAM_GROUP_CODE" val="o1-1"/>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7,8,9,10]}"/>
</p:tagLst>
</file>

<file path=ppt/tags/tag4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o_h_f"/>
  <p:tag name="KSO_WM_UNIT_INDEX" val="1_3_1"/>
  <p:tag name="KSO_WM_UNIT_ID" val="diagram20231104_2*o_h_f*1_3_1"/>
  <p:tag name="KSO_WM_TEMPLATE_CATEGORY" val="diagram"/>
  <p:tag name="KSO_WM_TEMPLATE_INDEX" val="20231104"/>
  <p:tag name="KSO_WM_UNIT_LAYERLEVEL" val="1_1_1"/>
  <p:tag name="KSO_WM_TAG_VERSION" val="3.0"/>
  <p:tag name="KSO_WM_BEAUTIFY_FLAG" val="#wm#"/>
  <p:tag name="KSO_WM_DIAGRAM_GROUP_CODE" val="o1-1"/>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4"/>
  <p:tag name="KSO_WM_DIAGRAM_COLOR_TEXT_CAN_REMOVE" val="n"/>
  <p:tag name="KSO_WM_UNIT_PRESET_TEXT" val="单击此处添加文本内容"/>
  <p:tag name="KSO_WM_UNIT_TEXT_FILL_FORE_SCHEMECOLOR_INDEX" val="1"/>
  <p:tag name="KSO_WM_UNIT_TEXT_FILL_TYPE" val="1"/>
  <p:tag name="KSO_WM_UNIT_TEXT_TYPE" val="1"/>
  <p:tag name="KSO_WM_DIAGRAM_USE_COLOR_VALUE" val="{&quot;color_scheme&quot;:1,&quot;color_type&quot;:1,&quot;theme_color_indexes&quot;:[5,6,7,8,9,10]}"/>
</p:tagLst>
</file>

<file path=ppt/tags/tag4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o_h_a"/>
  <p:tag name="KSO_WM_UNIT_INDEX" val="1_4_1"/>
  <p:tag name="KSO_WM_UNIT_ID" val="diagram20231104_2*o_h_a*1_4_1"/>
  <p:tag name="KSO_WM_TEMPLATE_CATEGORY" val="diagram"/>
  <p:tag name="KSO_WM_TEMPLATE_INDEX" val="20231104"/>
  <p:tag name="KSO_WM_UNIT_LAYERLEVEL" val="1_1_1"/>
  <p:tag name="KSO_WM_TAG_VERSION" val="3.0"/>
  <p:tag name="KSO_WM_BEAUTIFY_FLAG" val="#wm#"/>
  <p:tag name="KSO_WM_DIAGRAM_GROUP_CODE" val="o1-1"/>
  <p:tag name="KSO_WM_DIAGRAM_MAX_ITEMCNT" val="6"/>
  <p:tag name="KSO_WM_DIAGRAM_MIN_ITEMCNT" val="3"/>
  <p:tag name="KSO_WM_DIAGRAM_VIRTUALLY_FRAME" val="{&quot;height&quot;:427.57496062992124,&quot;left&quot;:14.624094488188973,&quot;top&quot;:97.22503937007873,&quot;width&quot;:982.87590551181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7,8,9,10]}"/>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225.5395275590551,&quot;left&quot;:3.7576377952755906,&quot;top&quot;:77.80362204724409,&quot;width&quot;:938.2863779527559}"/>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251.9683837890625,&quot;width&quot;:4818.89770507812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50.xml><?xml version="1.0" encoding="utf-8"?>
<p:tagLst xmlns:a="http://schemas.openxmlformats.org/drawingml/2006/main" xmlns:r="http://schemas.openxmlformats.org/officeDocument/2006/relationships" xmlns:p="http://schemas.openxmlformats.org/presentationml/2006/main">
  <p:tag name="KSO_WM_UNIT_VALUE" val="1006*1006"/>
  <p:tag name="KSO_WM_UNIT_HIGHLIGHT" val="0"/>
  <p:tag name="KSO_WM_UNIT_COMPATIBLE" val="0"/>
  <p:tag name="KSO_WM_UNIT_DIAGRAM_ISNUMVISUAL" val="0"/>
  <p:tag name="KSO_WM_UNIT_DIAGRAM_ISREFERUNIT" val="0"/>
  <p:tag name="KSO_WM_UNIT_TYPE" val="d"/>
  <p:tag name="KSO_WM_UNIT_INDEX" val="1"/>
  <p:tag name="KSO_WM_UNIT_ID" val="custom20238566_1*d*1"/>
  <p:tag name="KSO_WM_TEMPLATE_CATEGORY" val="custom"/>
  <p:tag name="KSO_WM_TEMPLATE_INDEX" val="20238566"/>
  <p:tag name="KSO_WM_UNIT_LAYERLEVEL" val="1"/>
  <p:tag name="KSO_WM_TAG_VERSION" val="3.0"/>
  <p:tag name="KSO_WM_BEAUTIFY_FLAG" val="#wm#"/>
  <p:tag name="picid" val="{d3c244aa-5f8b-4feb-8679-5ff386834ffb}"/>
  <p:tag name="KSO_WM_UNIT_PLACING_PICTURE_USER_VIEWPORT" val="{&quot;height&quot;:2912,&quot;width&quot;:3553}"/>
</p:tagLst>
</file>

<file path=ppt/tags/tag51.xml><?xml version="1.0" encoding="utf-8"?>
<p:tagLst xmlns:a="http://schemas.openxmlformats.org/drawingml/2006/main" xmlns:r="http://schemas.openxmlformats.org/officeDocument/2006/relationships" xmlns:p="http://schemas.openxmlformats.org/presentationml/2006/main">
  <p:tag name="picid" val="{e3b61e78-1c5b-46ca-ba5f-707ba5cd5ed9}"/>
  <p:tag name="KSO_WM_UNIT_PLACING_PICTURE_USER_VIEWPORT" val="{&quot;height&quot;:1337,&quot;width&quot;:4187}"/>
</p:tagLst>
</file>

<file path=ppt/tags/tag52.xml><?xml version="1.0" encoding="utf-8"?>
<p:tagLst xmlns:a="http://schemas.openxmlformats.org/drawingml/2006/main" xmlns:r="http://schemas.openxmlformats.org/officeDocument/2006/relationships" xmlns:p="http://schemas.openxmlformats.org/presentationml/2006/main">
  <p:tag name="picid" val="{af5375f1-c1ca-469c-9110-f11c5239b94f}"/>
  <p:tag name="KSO_WM_UNIT_PLACING_PICTURE_USER_VIEWPORT" val="{&quot;height&quot;:1950,&quot;width&quot;:5520}"/>
</p:tagLst>
</file>

<file path=ppt/tags/tag53.xml><?xml version="1.0" encoding="utf-8"?>
<p:tagLst xmlns:a="http://schemas.openxmlformats.org/drawingml/2006/main" xmlns:r="http://schemas.openxmlformats.org/officeDocument/2006/relationships" xmlns:p="http://schemas.openxmlformats.org/presentationml/2006/main">
  <p:tag name="picid" val="{40e509fb-47f9-4940-b8d7-27f1d215e043}"/>
  <p:tag name="KSO_WM_UNIT_PLACING_PICTURE_USER_VIEWPORT" val="{&quot;height&quot;:1810,&quot;width&quot;:7450}"/>
</p:tagLst>
</file>

<file path=ppt/tags/tag54.xml><?xml version="1.0" encoding="utf-8"?>
<p:tagLst xmlns:a="http://schemas.openxmlformats.org/drawingml/2006/main" xmlns:r="http://schemas.openxmlformats.org/officeDocument/2006/relationships" xmlns:p="http://schemas.openxmlformats.org/presentationml/2006/main">
  <p:tag name="picid" val="{bf76f728-e025-4c75-a1f8-9e1e05e9ba5a}"/>
  <p:tag name="KSO_WM_UNIT_PLACING_PICTURE_USER_VIEWPORT" val="{&quot;height&quot;:1270,&quot;width&quot;:3460}"/>
</p:tagLst>
</file>

<file path=ppt/tags/tag55.xml><?xml version="1.0" encoding="utf-8"?>
<p:tagLst xmlns:a="http://schemas.openxmlformats.org/drawingml/2006/main" xmlns:r="http://schemas.openxmlformats.org/officeDocument/2006/relationships" xmlns:p="http://schemas.openxmlformats.org/presentationml/2006/main">
  <p:tag name="picid" val="{fbc07004-5a91-4d99-91f4-e319dee7f10d}"/>
  <p:tag name="KSO_WM_UNIT_PLACING_PICTURE_USER_VIEWPORT" val="{&quot;height&quot;:1060,&quot;width&quot;:5740}"/>
</p:tagLst>
</file>

<file path=ppt/tags/tag56.xml><?xml version="1.0" encoding="utf-8"?>
<p:tagLst xmlns:a="http://schemas.openxmlformats.org/drawingml/2006/main" xmlns:r="http://schemas.openxmlformats.org/officeDocument/2006/relationships" xmlns:p="http://schemas.openxmlformats.org/presentationml/2006/main">
  <p:tag name="picid" val="{81bf0cc5-d7a1-4226-a046-db0f885507fd}"/>
  <p:tag name="KSO_WM_UNIT_PLACING_PICTURE_USER_VIEWPORT" val="{&quot;height&quot;:990,&quot;width&quot;:5290}"/>
</p:tagLst>
</file>

<file path=ppt/tags/tag57.xml><?xml version="1.0" encoding="utf-8"?>
<p:tagLst xmlns:a="http://schemas.openxmlformats.org/drawingml/2006/main" xmlns:r="http://schemas.openxmlformats.org/officeDocument/2006/relationships" xmlns:p="http://schemas.openxmlformats.org/presentationml/2006/main">
  <p:tag name="picid" val="{d216dc7a-a23e-4473-9f63-ce125eefac2e}"/>
  <p:tag name="KSO_WM_UNIT_PLACING_PICTURE_USER_VIEWPORT" val="{&quot;height&quot;:1500,&quot;width&quot;:9730}"/>
</p:tagLst>
</file>

<file path=ppt/tags/tag58.xml><?xml version="1.0" encoding="utf-8"?>
<p:tagLst xmlns:a="http://schemas.openxmlformats.org/drawingml/2006/main" xmlns:r="http://schemas.openxmlformats.org/officeDocument/2006/relationships" xmlns:p="http://schemas.openxmlformats.org/presentationml/2006/main">
  <p:tag name="picid" val="{f8714d80-0b50-463b-b441-6e8502504d58}"/>
  <p:tag name="KSO_WM_UNIT_PLACING_PICTURE_USER_VIEWPORT" val="{&quot;height&quot;:1290,&quot;width&quot;:7710}"/>
</p:tagLst>
</file>

<file path=ppt/tags/tag59.xml><?xml version="1.0" encoding="utf-8"?>
<p:tagLst xmlns:a="http://schemas.openxmlformats.org/drawingml/2006/main" xmlns:r="http://schemas.openxmlformats.org/officeDocument/2006/relationships" xmlns:p="http://schemas.openxmlformats.org/presentationml/2006/main">
  <p:tag name="picid" val="{c69d6a8d-1558-47d7-8133-6bc79e9ba153}"/>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60.xml><?xml version="1.0" encoding="utf-8"?>
<p:tagLst xmlns:a="http://schemas.openxmlformats.org/drawingml/2006/main" xmlns:r="http://schemas.openxmlformats.org/officeDocument/2006/relationships" xmlns:p="http://schemas.openxmlformats.org/presentationml/2006/main">
  <p:tag name="picid" val="{1ffb9ec9-e5e0-458a-bc6f-354499cdf493}"/>
</p:tagLst>
</file>

<file path=ppt/tags/tag61.xml><?xml version="1.0" encoding="utf-8"?>
<p:tagLst xmlns:a="http://schemas.openxmlformats.org/drawingml/2006/main" xmlns:r="http://schemas.openxmlformats.org/officeDocument/2006/relationships" xmlns:p="http://schemas.openxmlformats.org/presentationml/2006/main">
  <p:tag name="picid" val="{9de8fbe2-b8c5-4aa8-83ef-acaf51194e3a}"/>
</p:tagLst>
</file>

<file path=ppt/tags/tag62.xml><?xml version="1.0" encoding="utf-8"?>
<p:tagLst xmlns:a="http://schemas.openxmlformats.org/drawingml/2006/main" xmlns:r="http://schemas.openxmlformats.org/officeDocument/2006/relationships" xmlns:p="http://schemas.openxmlformats.org/presentationml/2006/main">
  <p:tag name="picid" val="{11ff9f53-c01b-42ce-a8cd-5405d6431c34}"/>
</p:tagLst>
</file>

<file path=ppt/tags/tag63.xml><?xml version="1.0" encoding="utf-8"?>
<p:tagLst xmlns:a="http://schemas.openxmlformats.org/drawingml/2006/main" xmlns:r="http://schemas.openxmlformats.org/officeDocument/2006/relationships" xmlns:p="http://schemas.openxmlformats.org/presentationml/2006/main">
  <p:tag name="picid" val="{20eb0875-27fd-4396-8bfb-82eb95dec1fe}"/>
</p:tagLst>
</file>

<file path=ppt/tags/tag64.xml><?xml version="1.0" encoding="utf-8"?>
<p:tagLst xmlns:a="http://schemas.openxmlformats.org/drawingml/2006/main" xmlns:r="http://schemas.openxmlformats.org/officeDocument/2006/relationships" xmlns:p="http://schemas.openxmlformats.org/presentationml/2006/main">
  <p:tag name="picid" val="{f78d994f-d460-4239-9b15-221916db97ae}"/>
</p:tagLst>
</file>

<file path=ppt/tags/tag65.xml><?xml version="1.0" encoding="utf-8"?>
<p:tagLst xmlns:a="http://schemas.openxmlformats.org/drawingml/2006/main" xmlns:r="http://schemas.openxmlformats.org/officeDocument/2006/relationships" xmlns:p="http://schemas.openxmlformats.org/presentationml/2006/main">
  <p:tag name="picid" val="{21091d9e-dbe1-4fad-b3f9-0f61da2f4b79}"/>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i*1_2_1"/>
  <p:tag name="KSO_WM_TEMPLATE_CATEGORY" val="diagram"/>
  <p:tag name="KSO_WM_TEMPLATE_INDEX" val="20231088"/>
  <p:tag name="KSO_WM_UNIT_LAYERLEVEL" val="1_1_1"/>
  <p:tag name="KSO_WM_TAG_VERSION" val="3.0"/>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1_2"/>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2_2"/>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3_2"/>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4_2"/>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5_2"/>
  <p:tag name="KSO_WM_TEMPLATE_CATEGORY" val="diagram"/>
  <p:tag name="KSO_WM_TEMPLATE_INDEX" val="20231088"/>
  <p:tag name="KSO_WM_UNIT_LAYERLEVEL" val="1_1_1_1"/>
  <p:tag name="KSO_WM_TAG_VERSION" val="3.0"/>
  <p:tag name="KSO_WM_DIAGRAM_GROUP_CODE" val="n1-1"/>
  <p:tag name="KSO_WM_UNIT_TYPE" val="n_h_h_i"/>
  <p:tag name="KSO_WM_UNIT_INDEX" val="1_2_5_2"/>
  <p:tag name="KSO_WM_DIAGRAM_VERSION" val="3"/>
  <p:tag name="KSO_WM_DIAGRAM_COLOR_TRICK" val="1"/>
  <p:tag name="KSO_WM_DIAGRAM_COLOR_TEXT_CAN_REMOVE" val="n"/>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6_2"/>
  <p:tag name="KSO_WM_TEMPLATE_CATEGORY" val="diagram"/>
  <p:tag name="KSO_WM_TEMPLATE_INDEX" val="20231088"/>
  <p:tag name="KSO_WM_UNIT_LAYERLEVEL" val="1_1_1_1"/>
  <p:tag name="KSO_WM_TAG_VERSION" val="3.0"/>
  <p:tag name="KSO_WM_DIAGRAM_GROUP_CODE" val="n1-1"/>
  <p:tag name="KSO_WM_UNIT_TYPE" val="n_h_h_i"/>
  <p:tag name="KSO_WM_UNIT_INDEX" val="1_2_6_2"/>
  <p:tag name="KSO_WM_DIAGRAM_VERSION" val="3"/>
  <p:tag name="KSO_WM_DIAGRAM_COLOR_TRICK" val="1"/>
  <p:tag name="KSO_WM_DIAGRAM_COLOR_TEXT_CAN_REMOVE" val="n"/>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7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1088_4*n_h_h_f*1_2_4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输入你的智能图&#10;形项正文内容"/>
  <p:tag name="KSO_WM_UNIT_TEXT_FILL_FORE_SCHEMECOLOR_INDEX" val="1"/>
  <p:tag name="KSO_WM_UNIT_TEXT_FILL_TYPE" val="1"/>
  <p:tag name="KSO_WM_DIAGRAM_USE_COLOR_VALUE" val="{&quot;color_scheme&quot;:1,&quot;color_type&quot;:1,&quot;theme_color_indexes&quot;:[5,6,5,6,5,6]}"/>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1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16"/>
  <p:tag name="KSO_WM_DIAGRAM_USE_COLOR_VALUE" val="{&quot;color_scheme&quot;:1,&quot;color_type&quot;:1,&quot;theme_color_indexes&quot;:[5,6,5,6,5,6]}"/>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2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16"/>
  <p:tag name="KSO_WM_DIAGRAM_USE_COLOR_VALUE" val="{&quot;color_scheme&quot;:1,&quot;color_type&quot;:1,&quot;theme_color_indexes&quot;:[5,6,5,6,5,6]}"/>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3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16"/>
  <p:tag name="KSO_WM_DIAGRAM_USE_COLOR_VALUE" val="{&quot;color_scheme&quot;:1,&quot;color_type&quot;:1,&quot;theme_color_indexes&quot;:[5,6,5,6,5,6]}"/>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4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1"/>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16"/>
  <p:tag name="KSO_WM_DIAGRAM_USE_COLOR_VALUE" val="{&quot;color_scheme&quot;:1,&quot;color_type&quot;:1,&quot;theme_color_indexes&quot;:[5,6,5,6,5,6]}"/>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5_1"/>
  <p:tag name="KSO_WM_TEMPLATE_CATEGORY" val="diagram"/>
  <p:tag name="KSO_WM_TEMPLATE_INDEX" val="20231088"/>
  <p:tag name="KSO_WM_UNIT_LAYERLEVEL" val="1_1_1_1"/>
  <p:tag name="KSO_WM_TAG_VERSION" val="3.0"/>
  <p:tag name="KSO_WM_DIAGRAM_GROUP_CODE" val="n1-1"/>
  <p:tag name="KSO_WM_UNIT_TYPE" val="n_h_h_i"/>
  <p:tag name="KSO_WM_UNIT_INDEX" val="1_2_5_1"/>
  <p:tag name="KSO_WM_DIAGRAM_VERSION" val="3"/>
  <p:tag name="KSO_WM_DIAGRAM_COLOR_TRICK" val="1"/>
  <p:tag name="KSO_WM_DIAGRAM_COLOR_TEXT_CAN_REMOVE" val="n"/>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16"/>
  <p:tag name="KSO_WM_DIAGRAM_USE_COLOR_VALUE" val="{&quot;color_scheme&quot;:1,&quot;color_type&quot;:1,&quot;theme_color_indexes&quot;:[5,6,5,6,5,6]}"/>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6_1"/>
  <p:tag name="KSO_WM_TEMPLATE_CATEGORY" val="diagram"/>
  <p:tag name="KSO_WM_TEMPLATE_INDEX" val="20231088"/>
  <p:tag name="KSO_WM_UNIT_LAYERLEVEL" val="1_1_1_1"/>
  <p:tag name="KSO_WM_TAG_VERSION" val="3.0"/>
  <p:tag name="KSO_WM_DIAGRAM_GROUP_CODE" val="n1-1"/>
  <p:tag name="KSO_WM_UNIT_TYPE" val="n_h_h_i"/>
  <p:tag name="KSO_WM_UNIT_INDEX" val="1_2_6_1"/>
  <p:tag name="KSO_WM_DIAGRAM_VERSION" val="3"/>
  <p:tag name="KSO_WM_DIAGRAM_COLOR_TRICK" val="1"/>
  <p:tag name="KSO_WM_DIAGRAM_COLOR_TEXT_CAN_REMOVE" val="n"/>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16"/>
  <p:tag name="KSO_WM_DIAGRAM_USE_COLOR_VALUE" val="{&quot;color_scheme&quot;:1,&quot;color_type&quot;:1,&quot;theme_color_indexes&quot;:[5,6,5,6,5,6]}"/>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8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5_1"/>
  <p:tag name="KSO_WM_UNIT_ID" val="diagram20231088_4*n_h_h_f*1_2_5_1"/>
  <p:tag name="KSO_WM_TEMPLATE_CATEGORY" val="diagram"/>
  <p:tag name="KSO_WM_TEMPLATE_INDEX" val="20231088"/>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输入你的智能图&#10;形项正文"/>
  <p:tag name="KSO_WM_UNIT_TEXT_FILL_FORE_SCHEMECOLOR_INDEX" val="1"/>
  <p:tag name="KSO_WM_UNIT_TEXT_FILL_TYPE" val="1"/>
  <p:tag name="KSO_WM_DIAGRAM_USE_COLOR_VALUE" val="{&quot;color_scheme&quot;:1,&quot;color_type&quot;:1,&quot;theme_color_indexes&quot;:[5,6,5,6,5,6]}"/>
</p:tagLst>
</file>

<file path=ppt/tags/tag8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88_4*n_h_h_f*1_2_2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输入你的智能图&#10;形项正文内容"/>
  <p:tag name="KSO_WM_UNIT_TEXT_FILL_FORE_SCHEMECOLOR_INDEX" val="1"/>
  <p:tag name="KSO_WM_UNIT_TEXT_FILL_TYPE" val="1"/>
  <p:tag name="KSO_WM_DIAGRAM_USE_COLOR_VALUE" val="{&quot;color_scheme&quot;:1,&quot;color_type&quot;:1,&quot;theme_color_indexes&quot;:[5,6,5,6,5,6]}"/>
</p:tagLst>
</file>

<file path=ppt/tags/tag8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6_1"/>
  <p:tag name="KSO_WM_UNIT_ID" val="diagram20231088_4*n_h_h_f*1_2_6_1"/>
  <p:tag name="KSO_WM_TEMPLATE_CATEGORY" val="diagram"/>
  <p:tag name="KSO_WM_TEMPLATE_INDEX" val="20231088"/>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输入你的智能图&#10;形项正文内容"/>
  <p:tag name="KSO_WM_UNIT_TEXT_FILL_FORE_SCHEMECOLOR_INDEX" val="1"/>
  <p:tag name="KSO_WM_UNIT_TEXT_FILL_TYPE" val="1"/>
  <p:tag name="KSO_WM_DIAGRAM_USE_COLOR_VALUE" val="{&quot;color_scheme&quot;:1,&quot;color_type&quot;:1,&quot;theme_color_indexes&quot;:[5,6,5,6,5,6]}"/>
</p:tagLst>
</file>

<file path=ppt/tags/tag8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88_4*n_h_h_f*1_2_1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输入你的智能图&#10;形项正文"/>
  <p:tag name="KSO_WM_UNIT_TEXT_FILL_FORE_SCHEMECOLOR_INDEX" val="1"/>
  <p:tag name="KSO_WM_UNIT_TEXT_FILL_TYPE" val="1"/>
  <p:tag name="KSO_WM_DIAGRAM_USE_COLOR_VALUE" val="{&quot;color_scheme&quot;:1,&quot;color_type&quot;:1,&quot;theme_color_indexes&quot;:[5,6,5,6,5,6]}"/>
</p:tagLst>
</file>

<file path=ppt/tags/tag8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3"/>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088_4*n_h_a*1_1_1"/>
  <p:tag name="KSO_WM_TEMPLATE_CATEGORY" val="diagram"/>
  <p:tag name="KSO_WM_TEMPLATE_INDEX" val="20231088"/>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10;添加标题"/>
  <p:tag name="KSO_WM_UNIT_TEXT_FILL_FORE_SCHEMECOLOR_INDEX" val="1"/>
  <p:tag name="KSO_WM_UNIT_TEXT_FILL_TYPE" val="1"/>
  <p:tag name="KSO_WM_DIAGRAM_USE_COLOR_VALUE" val="{&quot;color_scheme&quot;:1,&quot;color_type&quot;:1,&quot;theme_color_indexes&quot;:[5,6,5,6,5,6]}"/>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UNIT_VALUE" val="1600*2712"/>
  <p:tag name="KSO_WM_UNIT_HIGHLIGHT" val="0"/>
  <p:tag name="KSO_WM_UNIT_COMPATIBLE" val="0"/>
  <p:tag name="KSO_WM_UNIT_DIAGRAM_ISNUMVISUAL" val="0"/>
  <p:tag name="KSO_WM_UNIT_DIAGRAM_ISREFERUNIT" val="0"/>
  <p:tag name="KSO_WM_UNIT_TYPE" val="d"/>
  <p:tag name="KSO_WM_UNIT_INDEX" val="1"/>
  <p:tag name="KSO_WM_UNIT_ID" val="custom40479651_1*d*1"/>
  <p:tag name="KSO_WM_TEMPLATE_CATEGORY" val="custom"/>
  <p:tag name="KSO_WM_TEMPLATE_INDEX" val="40479651"/>
  <p:tag name="KSO_WM_UNIT_LAYERLEVEL" val="1"/>
  <p:tag name="KSO_WM_TAG_VERSION" val="3.0"/>
  <p:tag name="KSO_WM_UNIT_PIC_EFFECT" val="1"/>
</p:tagLst>
</file>

<file path=ppt/tags/tag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000,&quot;width&quot;:5450}"/>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70,&quot;width&quot;:3404}"/>
</p:tagLst>
</file>

<file path=ppt/tags/tag8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5_1"/>
  <p:tag name="KSO_WM_UNIT_ID" val="diagram20231088_4*n_h_h_f*1_2_5_1"/>
  <p:tag name="KSO_WM_TEMPLATE_CATEGORY" val="diagram"/>
  <p:tag name="KSO_WM_TEMPLATE_INDEX" val="20231088"/>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输入你的智能图&#10;形项正文"/>
  <p:tag name="KSO_WM_UNIT_TEXT_FILL_FORE_SCHEMECOLOR_INDEX" val="1"/>
  <p:tag name="KSO_WM_UNIT_TEXT_FILL_TYPE" val="1"/>
  <p:tag name="KSO_WM_DIAGRAM_USE_COLOR_VALUE" val="{&quot;color_scheme&quot;:1,&quot;color_type&quot;:1,&quot;theme_color_indexes&quot;:[5,6,5,6,5,6]}"/>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5_1"/>
  <p:tag name="KSO_WM_TEMPLATE_CATEGORY" val="diagram"/>
  <p:tag name="KSO_WM_TEMPLATE_INDEX" val="20231088"/>
  <p:tag name="KSO_WM_UNIT_LAYERLEVEL" val="1_1_1_1"/>
  <p:tag name="KSO_WM_TAG_VERSION" val="3.0"/>
  <p:tag name="KSO_WM_DIAGRAM_GROUP_CODE" val="n1-1"/>
  <p:tag name="KSO_WM_UNIT_TYPE" val="n_h_h_i"/>
  <p:tag name="KSO_WM_UNIT_INDEX" val="1_2_5_1"/>
  <p:tag name="KSO_WM_DIAGRAM_VERSION" val="3"/>
  <p:tag name="KSO_WM_DIAGRAM_COLOR_TRICK" val="1"/>
  <p:tag name="KSO_WM_DIAGRAM_COLOR_TEXT_CAN_REMOVE" val="n"/>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16"/>
  <p:tag name="KSO_WM_DIAGRAM_USE_COLOR_VALUE" val="{&quot;color_scheme&quot;:1,&quot;color_type&quot;:1,&quot;theme_color_indexes&quot;:[5,6,5,6,5,6]}"/>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461.25,&quot;left&quot;:372.15,&quot;top&quot;:62.6,&quot;width&quot;:447.44046825895714}"/>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5_2"/>
  <p:tag name="KSO_WM_TEMPLATE_CATEGORY" val="diagram"/>
  <p:tag name="KSO_WM_TEMPLATE_INDEX" val="20231088"/>
  <p:tag name="KSO_WM_UNIT_LAYERLEVEL" val="1_1_1_1"/>
  <p:tag name="KSO_WM_TAG_VERSION" val="3.0"/>
  <p:tag name="KSO_WM_DIAGRAM_GROUP_CODE" val="n1-1"/>
  <p:tag name="KSO_WM_UNIT_TYPE" val="n_h_h_i"/>
  <p:tag name="KSO_WM_UNIT_INDEX" val="1_2_5_2"/>
  <p:tag name="KSO_WM_DIAGRAM_VERSION" val="3"/>
  <p:tag name="KSO_WM_DIAGRAM_COLOR_TRICK" val="1"/>
  <p:tag name="KSO_WM_DIAGRAM_COLOR_TEXT_CAN_REMOVE" val="n"/>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2_2"/>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9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88_4*n_h_h_f*1_2_2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输入你的智能图&#10;形项正文内容"/>
  <p:tag name="KSO_WM_UNIT_TEXT_FILL_FORE_SCHEMECOLOR_INDEX" val="1"/>
  <p:tag name="KSO_WM_UNIT_TEXT_FILL_TYPE" val="1"/>
  <p:tag name="KSO_WM_DIAGRAM_USE_COLOR_VALUE" val="{&quot;color_scheme&quot;:1,&quot;color_type&quot;:1,&quot;theme_color_indexes&quot;:[5,6,5,6,5,6]}"/>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88_4*n_h_h_i*1_2_2_1"/>
  <p:tag name="KSO_WM_TEMPLATE_CATEGORY" val="diagram"/>
  <p:tag name="KSO_WM_TEMPLATE_INDEX" val="20231088"/>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3"/>
  <p:tag name="KSO_WM_DIAGRAM_VIRTUALLY_FRAME" val="{&quot;height&quot;:498.9499969482422,&quot;left&quot;:65.45,&quot;top&quot;:49.750003051757815,&quot;width&quot;:910.4500787401576}"/>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16"/>
  <p:tag name="KSO_WM_DIAGRAM_USE_COLOR_VALUE" val="{&quot;color_scheme&quot;:1,&quot;color_type&quot;:1,&quot;theme_color_indexes&quot;:[5,6,5,6,5,6]}"/>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h_i*1_1_1"/>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gradient&quot;:[{&quot;brightness&quot;:0,&quot;colorType&quot;:1,&quot;foreColorIndex&quot;:5,&quot;pos&quot;:0,&quot;transparency&quot;:0},{&quot;brightness&quot;:0.4000000059604645,&quot;colorType&quot;:1,&quot;foreColorIndex&quot;:5,&quot;pos&quot;:0.8999999761581421,&quot;transparency&quot;:1},{&quot;brightness&quot;:0.4000000059604645,&quot;colorType&quot;:1,&quot;foreColorIndex&quot;:5,&quot;pos&quot;:0.70999997854232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i*1_1"/>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1"/>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i*1_2"/>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2"/>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i*1_3"/>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3"/>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5248_2*n_h_h_i*1_2_1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4"/>
  <p:tag name="KSO_WM_DIAGRAM_COLOR_TEXT_CAN_REMOVE" val="n"/>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quot;type&quot;:1},&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5,6,5,6,5,6]}"/>
</p:tagLst>
</file>

<file path=ppt/tags/tag9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5248_2*n_h_h_f*1_2_1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78.6499938964844,&quot;left&quot;:625.6749606299212,&quot;top&quot;:119.95000305175782,&quot;width&quot;:297.2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项正文内容"/>
  <p:tag name="KSO_WM_UNIT_LINE_FORE_SCHEMECOLOR_INDEX" val="-2"/>
  <p:tag name="KSO_WM_DIAGRAM_USE_COLOR_VALUE" val="{&quot;color_scheme&quot;:1,&quot;color_type&quot;:1,&quot;theme_color_indexes&quot;:[5,6,5,6,5,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1884</Words>
  <Application>WPS 演示</Application>
  <PresentationFormat>自定义</PresentationFormat>
  <Paragraphs>244</Paragraphs>
  <Slides>25</Slides>
  <Notes>25</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25</vt:i4>
      </vt:variant>
    </vt:vector>
  </HeadingPairs>
  <TitlesOfParts>
    <vt:vector size="33" baseType="lpstr">
      <vt:lpstr>Arial</vt:lpstr>
      <vt:lpstr>宋体</vt:lpstr>
      <vt:lpstr>Calibri</vt:lpstr>
      <vt:lpstr>微软雅黑</vt:lpstr>
      <vt:lpstr>汉仪晓波花月圆W</vt:lpstr>
      <vt:lpstr>汉仪长美黑简</vt:lpstr>
      <vt:lpstr>Wingdings</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ADMIN</cp:lastModifiedBy>
  <cp:revision>42</cp:revision>
  <dcterms:created xsi:type="dcterms:W3CDTF">2019-11-25T03:36:00Z</dcterms:created>
  <dcterms:modified xsi:type="dcterms:W3CDTF">2025-07-01T01:25:36Z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KSOTemplateUUID">
    <vt:lpwstr>v1.0_mb_48vdNIqKUsgl1Zpg41cBIA==</vt:lpwstr>
  </property>
  <property fmtid="{D5CDD505-2E9C-101B-9397-08002B2CF9AE}" pid="4" name="ICV">
    <vt:lpwstr>4D8F7EA8BFF7457DAF288A3CC0BFFF07_11</vt:lpwstr>
  </property>
</Properties>
</file>